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2" r:id="rId2"/>
  </p:sldMasterIdLst>
  <p:notesMasterIdLst>
    <p:notesMasterId r:id="rId22"/>
  </p:notesMasterIdLst>
  <p:sldIdLst>
    <p:sldId id="256" r:id="rId3"/>
    <p:sldId id="261" r:id="rId4"/>
    <p:sldId id="334" r:id="rId5"/>
    <p:sldId id="265" r:id="rId6"/>
    <p:sldId id="316" r:id="rId7"/>
    <p:sldId id="317" r:id="rId8"/>
    <p:sldId id="315" r:id="rId9"/>
    <p:sldId id="332" r:id="rId10"/>
    <p:sldId id="330" r:id="rId11"/>
    <p:sldId id="331" r:id="rId12"/>
    <p:sldId id="333" r:id="rId13"/>
    <p:sldId id="336" r:id="rId14"/>
    <p:sldId id="323" r:id="rId15"/>
    <p:sldId id="337" r:id="rId16"/>
    <p:sldId id="338" r:id="rId17"/>
    <p:sldId id="339" r:id="rId18"/>
    <p:sldId id="335" r:id="rId19"/>
    <p:sldId id="288" r:id="rId20"/>
    <p:sldId id="340" r:id="rId21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 Light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 Light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 Light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 Light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 Light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 Light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 Light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 Light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 Light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A5B"/>
    <a:srgbClr val="FDF7EA"/>
    <a:srgbClr val="F5D687"/>
    <a:srgbClr val="8DD0F9"/>
    <a:srgbClr val="FFFBF9"/>
    <a:srgbClr val="FAECCA"/>
    <a:srgbClr val="F8E3AE"/>
    <a:srgbClr val="FCD49A"/>
    <a:srgbClr val="9DB0D6"/>
    <a:srgbClr val="EEF4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961" autoAdjust="0"/>
  </p:normalViewPr>
  <p:slideViewPr>
    <p:cSldViewPr snapToGrid="0">
      <p:cViewPr>
        <p:scale>
          <a:sx n="60" d="100"/>
          <a:sy n="60" d="100"/>
        </p:scale>
        <p:origin x="768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31E08-1E2B-44C7-90D9-AF66AF651A34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624A9-524B-4826-BAB9-D2FD0AF4896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3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Hallo an </a:t>
            </a:r>
            <a:r>
              <a:rPr lang="en-US" baseline="0" dirty="0" err="1" smtClean="0"/>
              <a:t>alle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Ich</a:t>
            </a:r>
            <a:r>
              <a:rPr lang="en-US" baseline="0" dirty="0" smtClean="0"/>
              <a:t> bin Elena Doering, </a:t>
            </a:r>
            <a:r>
              <a:rPr lang="en-US" baseline="0" dirty="0" err="1" smtClean="0"/>
              <a:t>Doktorandin</a:t>
            </a:r>
            <a:r>
              <a:rPr lang="en-US" baseline="0" dirty="0" smtClean="0"/>
              <a:t> in der Multimodal Neuroimaging Group in der </a:t>
            </a:r>
            <a:r>
              <a:rPr lang="en-US" baseline="0" dirty="0" err="1" smtClean="0"/>
              <a:t>Nuklearmedizin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Uniklinik</a:t>
            </a:r>
            <a:r>
              <a:rPr lang="en-US" baseline="0" dirty="0" smtClean="0"/>
              <a:t> Köln. </a:t>
            </a:r>
            <a:r>
              <a:rPr lang="en-US" baseline="0" dirty="0" err="1" smtClean="0"/>
              <a:t>Heute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präsentiere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Teile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meiner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Doktorarbeit</a:t>
            </a:r>
            <a:r>
              <a:rPr lang="en-US" baseline="0" dirty="0" smtClean="0"/>
              <a:t>, die </a:t>
            </a:r>
            <a:r>
              <a:rPr lang="en-US" baseline="0" dirty="0" err="1" smtClean="0"/>
              <a:t>sich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beschäftigen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wie</a:t>
            </a:r>
            <a:r>
              <a:rPr lang="en-US" baseline="0" dirty="0" smtClean="0"/>
              <a:t> man das Alter des </a:t>
            </a:r>
            <a:r>
              <a:rPr lang="en-US" baseline="0" dirty="0" err="1" smtClean="0"/>
              <a:t>Gehirns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mittels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künstlicher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Intelligenz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oder</a:t>
            </a:r>
            <a:r>
              <a:rPr lang="en-US" baseline="0" dirty="0" smtClean="0"/>
              <a:t> machine learning </a:t>
            </a:r>
            <a:r>
              <a:rPr lang="en-US" baseline="0" dirty="0" err="1" smtClean="0"/>
              <a:t>bestimmen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kann</a:t>
            </a:r>
            <a:r>
              <a:rPr lang="en-US" baseline="0" dirty="0" smtClean="0"/>
              <a:t>, und </a:t>
            </a:r>
            <a:r>
              <a:rPr lang="en-US" baseline="0" dirty="0" err="1" smtClean="0"/>
              <a:t>inwiefern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klinischen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Alltag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nützlichen</a:t>
            </a:r>
            <a:r>
              <a:rPr lang="en-US" baseline="0" dirty="0" smtClean="0"/>
              <a:t> Biomarker der Alzheimer </a:t>
            </a:r>
            <a:r>
              <a:rPr lang="en-US" baseline="0" dirty="0" err="1" smtClean="0"/>
              <a:t>Demenz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nutzen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könnten</a:t>
            </a:r>
            <a:r>
              <a:rPr lang="en-US" baseline="0" dirty="0" smtClean="0"/>
              <a:t>.</a:t>
            </a:r>
            <a:endParaRPr lang="en-US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24A9-524B-4826-BAB9-D2FD0AF4896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73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24A9-524B-4826-BAB9-D2FD0AF489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06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haben</a:t>
            </a:r>
            <a:r>
              <a:rPr lang="en-US" baseline="0" dirty="0" smtClean="0"/>
              <a:t> BPAD cross-sectional </a:t>
            </a:r>
            <a:r>
              <a:rPr lang="en-US" baseline="0" dirty="0" err="1" smtClean="0"/>
              <a:t>mittels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partieller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Korrelationen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Gedächtnis</a:t>
            </a:r>
            <a:r>
              <a:rPr lang="en-US" baseline="0" dirty="0" smtClean="0"/>
              <a:t>- und </a:t>
            </a:r>
            <a:r>
              <a:rPr lang="en-US" baseline="0" dirty="0" err="1" smtClean="0"/>
              <a:t>Exekutivfunktions</a:t>
            </a:r>
            <a:r>
              <a:rPr lang="en-US" baseline="0" dirty="0" smtClean="0"/>
              <a:t> Summary Scores </a:t>
            </a:r>
            <a:r>
              <a:rPr lang="en-US" baseline="0" dirty="0" err="1" smtClean="0"/>
              <a:t>gerechnet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korrigiert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Alter und </a:t>
            </a:r>
            <a:r>
              <a:rPr lang="en-US" baseline="0" dirty="0" err="1" smtClean="0"/>
              <a:t>biologisches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Geschlecht</a:t>
            </a:r>
            <a:r>
              <a:rPr lang="en-US" baseline="0" dirty="0" smtClean="0"/>
              <a:t>. In MCI </a:t>
            </a:r>
            <a:r>
              <a:rPr lang="en-US" baseline="0" dirty="0" err="1" smtClean="0"/>
              <a:t>Patienten</a:t>
            </a:r>
            <a:r>
              <a:rPr lang="en-US" baseline="0" dirty="0" smtClean="0"/>
              <a:t> war </a:t>
            </a:r>
            <a:r>
              <a:rPr lang="en-US" baseline="0" dirty="0" err="1" smtClean="0"/>
              <a:t>sowohl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schlechteres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Gedächtnis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Einschränkungen</a:t>
            </a:r>
            <a:r>
              <a:rPr lang="en-US" baseline="0" dirty="0" smtClean="0"/>
              <a:t> in der </a:t>
            </a:r>
            <a:r>
              <a:rPr lang="en-US" baseline="0" dirty="0" err="1" smtClean="0"/>
              <a:t>Exekutivfunktion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erhöhtem</a:t>
            </a:r>
            <a:r>
              <a:rPr lang="en-US" baseline="0" dirty="0" smtClean="0"/>
              <a:t> BPAD </a:t>
            </a:r>
            <a:r>
              <a:rPr lang="en-US" baseline="0" dirty="0" err="1" smtClean="0"/>
              <a:t>assoziiert</a:t>
            </a:r>
            <a:r>
              <a:rPr lang="en-US" baseline="0" dirty="0" smtClean="0"/>
              <a:t>. Die </a:t>
            </a:r>
            <a:r>
              <a:rPr lang="en-US" baseline="0" dirty="0" err="1" smtClean="0"/>
              <a:t>Assoziation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Gedächtnisbereich</a:t>
            </a:r>
            <a:r>
              <a:rPr lang="en-US" baseline="0" dirty="0" smtClean="0"/>
              <a:t> war </a:t>
            </a:r>
            <a:r>
              <a:rPr lang="en-US" baseline="0" dirty="0" err="1" smtClean="0"/>
              <a:t>deutlich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stärker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ausgeprägt</a:t>
            </a:r>
            <a:r>
              <a:rPr lang="en-US" baseline="0" dirty="0" smtClean="0"/>
              <a:t> in MRT-BPAD. In </a:t>
            </a:r>
            <a:r>
              <a:rPr lang="en-US" baseline="0" dirty="0" err="1" smtClean="0"/>
              <a:t>kognitiv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normalen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Probanden</a:t>
            </a:r>
            <a:r>
              <a:rPr lang="en-US" baseline="0" dirty="0" smtClean="0"/>
              <a:t> gab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keinen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Zusammenhang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zwischen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Gedächtnisfunktion</a:t>
            </a:r>
            <a:r>
              <a:rPr lang="en-US" baseline="0" dirty="0" smtClean="0"/>
              <a:t> und BPAD, *CLICK* die </a:t>
            </a:r>
            <a:r>
              <a:rPr lang="en-US" baseline="0" dirty="0" err="1" smtClean="0"/>
              <a:t>Exekutivfunktion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nahm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jedoch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steigendem</a:t>
            </a:r>
            <a:r>
              <a:rPr lang="en-US" baseline="0" dirty="0" smtClean="0"/>
              <a:t> MRT-BPAD ab.</a:t>
            </a:r>
          </a:p>
          <a:p>
            <a:r>
              <a:rPr lang="en-US" baseline="0" dirty="0" smtClean="0"/>
              <a:t>*CLICK* </a:t>
            </a:r>
            <a:r>
              <a:rPr lang="en-US" baseline="0" dirty="0" err="1" smtClean="0"/>
              <a:t>Wir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sehen</a:t>
            </a:r>
            <a:r>
              <a:rPr lang="en-US" baseline="0" dirty="0" smtClean="0"/>
              <a:t> also,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MRT-BPAD </a:t>
            </a:r>
            <a:r>
              <a:rPr lang="en-US" baseline="0" dirty="0" err="1" smtClean="0"/>
              <a:t>generell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besser</a:t>
            </a:r>
            <a:r>
              <a:rPr lang="en-US" baseline="0" dirty="0" smtClean="0"/>
              <a:t> cross-sectional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kognitiver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asoziiert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24A9-524B-4826-BAB9-D2FD0AF489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69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24A9-524B-4826-BAB9-D2FD0AF489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00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Auch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die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Assoziation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Alzheimer </a:t>
            </a:r>
            <a:r>
              <a:rPr lang="en-US" baseline="0" dirty="0" err="1" smtClean="0"/>
              <a:t>Pathologie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Korrelationen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gerechnet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Hier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zeigt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sich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kognitiv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normalen</a:t>
            </a:r>
            <a:r>
              <a:rPr lang="en-US" baseline="0" dirty="0" smtClean="0"/>
              <a:t> und MCI </a:t>
            </a:r>
            <a:r>
              <a:rPr lang="en-US" baseline="0" dirty="0" err="1" smtClean="0"/>
              <a:t>Patienten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Korrelation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zwischen</a:t>
            </a:r>
            <a:r>
              <a:rPr lang="en-US" baseline="0" dirty="0" smtClean="0"/>
              <a:t> CSF Amyloid und BPAD </a:t>
            </a:r>
            <a:r>
              <a:rPr lang="en-US" baseline="0" dirty="0" err="1" smtClean="0"/>
              <a:t>besteht</a:t>
            </a:r>
            <a:r>
              <a:rPr lang="en-US" baseline="0" dirty="0" smtClean="0"/>
              <a:t>. In </a:t>
            </a:r>
            <a:r>
              <a:rPr lang="en-US" baseline="0" dirty="0" err="1" smtClean="0"/>
              <a:t>kognitiv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normalen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überstand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jedoch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nur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Korrelation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zwischen</a:t>
            </a:r>
            <a:r>
              <a:rPr lang="en-US" baseline="0" dirty="0" smtClean="0"/>
              <a:t> FDG-BPAD und CSF Amyloid die </a:t>
            </a:r>
            <a:r>
              <a:rPr lang="en-US" baseline="0" dirty="0" err="1" smtClean="0"/>
              <a:t>Korretkur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multiple comparisons. *CLICK*</a:t>
            </a:r>
          </a:p>
          <a:p>
            <a:r>
              <a:rPr lang="en-US" baseline="0" dirty="0" smtClean="0"/>
              <a:t>Tau und </a:t>
            </a:r>
            <a:r>
              <a:rPr lang="en-US" baseline="0" dirty="0" err="1" smtClean="0"/>
              <a:t>pTau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ausschließlich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assoziiert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BPAD </a:t>
            </a:r>
            <a:r>
              <a:rPr lang="en-US" baseline="0" dirty="0" err="1" smtClean="0"/>
              <a:t>aus</a:t>
            </a:r>
            <a:r>
              <a:rPr lang="en-US" baseline="0" dirty="0" smtClean="0"/>
              <a:t> MRT.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24A9-524B-4826-BAB9-D2FD0AF489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47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Mittels</a:t>
            </a:r>
            <a:r>
              <a:rPr lang="en-US" dirty="0" smtClean="0"/>
              <a:t> </a:t>
            </a:r>
            <a:r>
              <a:rPr lang="en-US" dirty="0" err="1" smtClean="0"/>
              <a:t>logistischer</a:t>
            </a:r>
            <a:r>
              <a:rPr lang="en-US" baseline="0" dirty="0" smtClean="0"/>
              <a:t> Regression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PET-BPAD, MRT-BPAD, amyloid Status, </a:t>
            </a:r>
            <a:r>
              <a:rPr lang="en-US" baseline="0" dirty="0" err="1" smtClean="0"/>
              <a:t>Trägerschaft</a:t>
            </a:r>
            <a:r>
              <a:rPr lang="en-US" baseline="0" dirty="0" smtClean="0"/>
              <a:t> des APOE-e4 </a:t>
            </a:r>
            <a:r>
              <a:rPr lang="en-US" baseline="0" dirty="0" err="1" smtClean="0"/>
              <a:t>Allels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Bildungsjahren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zuguterletzt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untersucht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ob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wie</a:t>
            </a:r>
            <a:r>
              <a:rPr lang="en-US" baseline="0" dirty="0" smtClean="0"/>
              <a:t> gut BPAD </a:t>
            </a:r>
            <a:r>
              <a:rPr lang="en-US" baseline="0" dirty="0" err="1" smtClean="0"/>
              <a:t>anstehende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kognitive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Verschlechterung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vorhersagt</a:t>
            </a:r>
            <a:r>
              <a:rPr lang="en-US" baseline="0" dirty="0" smtClean="0"/>
              <a:t>.</a:t>
            </a:r>
            <a:r>
              <a:rPr lang="en-US" baseline="0" dirty="0"/>
              <a:t> </a:t>
            </a:r>
            <a:r>
              <a:rPr lang="en-US" baseline="0" dirty="0" err="1" smtClean="0"/>
              <a:t>Kognitive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Verschlechterung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definiert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Verschlechterung</a:t>
            </a:r>
            <a:r>
              <a:rPr lang="en-US" baseline="0" dirty="0" smtClean="0"/>
              <a:t> der Diagnose </a:t>
            </a:r>
            <a:r>
              <a:rPr lang="en-US" baseline="0" dirty="0" err="1" smtClean="0"/>
              <a:t>innerhalb</a:t>
            </a:r>
            <a:r>
              <a:rPr lang="en-US" baseline="0" dirty="0" smtClean="0"/>
              <a:t> von </a:t>
            </a:r>
            <a:r>
              <a:rPr lang="en-US" baseline="0" dirty="0" err="1" smtClean="0"/>
              <a:t>zwei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Jahren</a:t>
            </a:r>
            <a:r>
              <a:rPr lang="en-US" baseline="0" dirty="0" smtClean="0"/>
              <a:t>, von </a:t>
            </a:r>
            <a:r>
              <a:rPr lang="en-US" baseline="0" dirty="0" err="1" smtClean="0"/>
              <a:t>kognitiv</a:t>
            </a:r>
            <a:r>
              <a:rPr lang="en-US" baseline="0" dirty="0" smtClean="0"/>
              <a:t> normal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MCI </a:t>
            </a:r>
            <a:r>
              <a:rPr lang="en-US" baseline="0" dirty="0" err="1" smtClean="0"/>
              <a:t>oder</a:t>
            </a:r>
            <a:r>
              <a:rPr lang="en-US" baseline="0" dirty="0" smtClean="0"/>
              <a:t> Alzheimer, </a:t>
            </a:r>
            <a:r>
              <a:rPr lang="en-US" baseline="0" dirty="0" err="1" smtClean="0"/>
              <a:t>oder</a:t>
            </a:r>
            <a:r>
              <a:rPr lang="en-US" baseline="0" dirty="0" smtClean="0"/>
              <a:t> von MCI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Alzheimer.</a:t>
            </a: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24A9-524B-4826-BAB9-D2FD0AF489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74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Innerhalb</a:t>
            </a:r>
            <a:r>
              <a:rPr lang="en-US" baseline="0" dirty="0" smtClean="0"/>
              <a:t> von </a:t>
            </a:r>
            <a:r>
              <a:rPr lang="en-US" baseline="0" dirty="0" err="1" smtClean="0"/>
              <a:t>zwei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Jahren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haben</a:t>
            </a:r>
            <a:r>
              <a:rPr lang="en-US" baseline="0" dirty="0" smtClean="0"/>
              <a:t> 29 </a:t>
            </a:r>
            <a:r>
              <a:rPr lang="en-US" baseline="0" dirty="0" err="1" smtClean="0"/>
              <a:t>ursprünglich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kognitiv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normale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Probanden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</a:t>
            </a:r>
            <a:r>
              <a:rPr lang="en-US" baseline="0" dirty="0" smtClean="0"/>
              <a:t> MCI </a:t>
            </a:r>
            <a:r>
              <a:rPr lang="en-US" baseline="0" dirty="0" err="1" smtClean="0"/>
              <a:t>oder</a:t>
            </a:r>
            <a:r>
              <a:rPr lang="en-US" baseline="0" dirty="0" smtClean="0"/>
              <a:t> Alzheimer Diagnose </a:t>
            </a:r>
            <a:r>
              <a:rPr lang="en-US" baseline="0" dirty="0" err="1" smtClean="0"/>
              <a:t>bekommen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logistische</a:t>
            </a:r>
            <a:r>
              <a:rPr lang="en-US" baseline="0" dirty="0" smtClean="0"/>
              <a:t> Regression </a:t>
            </a:r>
            <a:r>
              <a:rPr lang="en-US" baseline="0" dirty="0" err="1" smtClean="0"/>
              <a:t>haben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zwei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exklusive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gematchte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Kontrollgruppen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erstellt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bestehend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aus</a:t>
            </a:r>
            <a:r>
              <a:rPr lang="en-US" baseline="0" dirty="0" smtClean="0"/>
              <a:t> 29 </a:t>
            </a:r>
            <a:r>
              <a:rPr lang="en-US" baseline="0" dirty="0" err="1" smtClean="0"/>
              <a:t>Teilnehmern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deren</a:t>
            </a:r>
            <a:r>
              <a:rPr lang="en-US" baseline="0" dirty="0" smtClean="0"/>
              <a:t> Diagnose </a:t>
            </a:r>
            <a:r>
              <a:rPr lang="en-US" baseline="0" dirty="0" err="1" smtClean="0"/>
              <a:t>sich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verschlechtert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Wir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insbesondere</a:t>
            </a:r>
            <a:r>
              <a:rPr lang="en-US" baseline="0" dirty="0" smtClean="0"/>
              <a:t> FDG-BPAD,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zweiten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Kontrollsample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auch</a:t>
            </a:r>
            <a:r>
              <a:rPr lang="en-US" baseline="0" dirty="0" smtClean="0"/>
              <a:t> Amyloid Status </a:t>
            </a:r>
            <a:r>
              <a:rPr lang="en-US" baseline="0" dirty="0" err="1" smtClean="0"/>
              <a:t>eine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Verschlechterung</a:t>
            </a:r>
            <a:r>
              <a:rPr lang="en-US" baseline="0" dirty="0" smtClean="0"/>
              <a:t> der Diagnose </a:t>
            </a:r>
            <a:r>
              <a:rPr lang="en-US" baseline="0" dirty="0" err="1" smtClean="0"/>
              <a:t>vorhersagen</a:t>
            </a:r>
            <a:r>
              <a:rPr lang="en-US" baseline="0" dirty="0" smtClean="0"/>
              <a:t>. Pro </a:t>
            </a:r>
            <a:r>
              <a:rPr lang="en-US" baseline="0" dirty="0" err="1" smtClean="0"/>
              <a:t>Jahr</a:t>
            </a:r>
            <a:r>
              <a:rPr lang="en-US" baseline="0" dirty="0" smtClean="0"/>
              <a:t> BPAD </a:t>
            </a:r>
            <a:r>
              <a:rPr lang="en-US" baseline="0" dirty="0" err="1" smtClean="0"/>
              <a:t>steigen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Chancen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kognitiven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Verschlechterung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kognitiv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normalen</a:t>
            </a:r>
            <a:r>
              <a:rPr lang="en-US" baseline="0" dirty="0" smtClean="0"/>
              <a:t> um 30-40%.  </a:t>
            </a:r>
            <a:r>
              <a:rPr lang="en-US" baseline="0" dirty="0" err="1" smtClean="0"/>
              <a:t>Laut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dieser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logistischen</a:t>
            </a:r>
            <a:r>
              <a:rPr lang="en-US" baseline="0" dirty="0" smtClean="0"/>
              <a:t> Regression </a:t>
            </a:r>
            <a:r>
              <a:rPr lang="en-US" baseline="0" dirty="0" err="1" smtClean="0"/>
              <a:t>wurde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</a:t>
            </a:r>
            <a:r>
              <a:rPr lang="en-US" baseline="0" dirty="0" smtClean="0"/>
              <a:t> PET-BPAD </a:t>
            </a:r>
            <a:r>
              <a:rPr lang="en-US" baseline="0" dirty="0" err="1" smtClean="0"/>
              <a:t>größer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etwa</a:t>
            </a:r>
            <a:r>
              <a:rPr lang="en-US" baseline="0" dirty="0" smtClean="0"/>
              <a:t> 0 </a:t>
            </a:r>
            <a:r>
              <a:rPr lang="en-US" baseline="0" dirty="0" err="1" smtClean="0"/>
              <a:t>Jahre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Grenzwert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erhöhtes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Konversionsrisiko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festgestellt</a:t>
            </a:r>
            <a:r>
              <a:rPr lang="en-US" baseline="0" dirty="0" smtClean="0"/>
              <a:t>. *CLICK*</a:t>
            </a:r>
          </a:p>
          <a:p>
            <a:r>
              <a:rPr lang="en-US" baseline="0" dirty="0" err="1" smtClean="0"/>
              <a:t>Außerdem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auffällig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in Sample 2, wo Amyloid Status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zusätzlicher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signifikanter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Prädiktor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festgestellt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wurde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Anschein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</a:t>
            </a:r>
            <a:r>
              <a:rPr lang="en-US" baseline="0" dirty="0" smtClean="0"/>
              <a:t> PET-BPAD </a:t>
            </a:r>
            <a:r>
              <a:rPr lang="en-US" baseline="0" dirty="0" err="1" smtClean="0"/>
              <a:t>bereits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unter</a:t>
            </a:r>
            <a:r>
              <a:rPr lang="en-US" baseline="0" dirty="0" smtClean="0"/>
              <a:t> 0 </a:t>
            </a:r>
            <a:r>
              <a:rPr lang="en-US" baseline="0" dirty="0" err="1" smtClean="0"/>
              <a:t>prädiktiv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Verschlechterung</a:t>
            </a:r>
            <a:r>
              <a:rPr lang="en-US" baseline="0" dirty="0" smtClean="0"/>
              <a:t> der Diagnose sein </a:t>
            </a:r>
            <a:r>
              <a:rPr lang="en-US" baseline="0" dirty="0" err="1" smtClean="0"/>
              <a:t>könnte</a:t>
            </a:r>
            <a:r>
              <a:rPr lang="en-US" baseline="0" dirty="0" smtClean="0"/>
              <a:t>. </a:t>
            </a: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24A9-524B-4826-BAB9-D2FD0AF489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14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100 der MCI </a:t>
            </a:r>
            <a:r>
              <a:rPr lang="en-US" dirty="0" err="1" smtClean="0"/>
              <a:t>Patienten</a:t>
            </a:r>
            <a:r>
              <a:rPr lang="en-US" dirty="0" smtClean="0"/>
              <a:t> </a:t>
            </a:r>
            <a:r>
              <a:rPr lang="en-US" dirty="0" err="1" smtClean="0"/>
              <a:t>haben</a:t>
            </a:r>
            <a:r>
              <a:rPr lang="en-US" dirty="0" smtClean="0"/>
              <a:t> </a:t>
            </a:r>
            <a:r>
              <a:rPr lang="en-US" dirty="0" err="1" smtClean="0"/>
              <a:t>innerhalb</a:t>
            </a:r>
            <a:r>
              <a:rPr lang="en-US" baseline="0" dirty="0" smtClean="0"/>
              <a:t> von </a:t>
            </a:r>
            <a:r>
              <a:rPr lang="en-US" baseline="0" dirty="0" err="1" smtClean="0"/>
              <a:t>zwei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Jahren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</a:t>
            </a:r>
            <a:r>
              <a:rPr lang="en-US" baseline="0" dirty="0" smtClean="0"/>
              <a:t> Alzheimer Diagnose </a:t>
            </a:r>
            <a:r>
              <a:rPr lang="en-US" baseline="0" dirty="0" err="1" smtClean="0"/>
              <a:t>erhalten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logistische</a:t>
            </a:r>
            <a:r>
              <a:rPr lang="en-US" baseline="0" dirty="0" smtClean="0"/>
              <a:t> Regression </a:t>
            </a:r>
            <a:r>
              <a:rPr lang="en-US" baseline="0" dirty="0" err="1" smtClean="0"/>
              <a:t>haben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</a:t>
            </a:r>
            <a:r>
              <a:rPr lang="en-US" baseline="0" dirty="0" smtClean="0"/>
              <a:t> also </a:t>
            </a:r>
            <a:r>
              <a:rPr lang="en-US" baseline="0" dirty="0" err="1" smtClean="0"/>
              <a:t>zwei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exklusive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gematchte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Kontrollgruppen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erstellt</a:t>
            </a:r>
            <a:r>
              <a:rPr lang="en-US" baseline="0" dirty="0" smtClean="0"/>
              <a:t>, die dismal </a:t>
            </a:r>
            <a:r>
              <a:rPr lang="en-US" baseline="0" dirty="0" err="1" smtClean="0"/>
              <a:t>aus</a:t>
            </a:r>
            <a:r>
              <a:rPr lang="en-US" baseline="0" dirty="0" smtClean="0"/>
              <a:t> 100 </a:t>
            </a:r>
            <a:r>
              <a:rPr lang="en-US" baseline="0" dirty="0" err="1" smtClean="0"/>
              <a:t>Teilnehmern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bestanden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deren</a:t>
            </a:r>
            <a:r>
              <a:rPr lang="en-US" baseline="0" dirty="0" smtClean="0"/>
              <a:t> Diagnose </a:t>
            </a:r>
            <a:r>
              <a:rPr lang="en-US" baseline="0" dirty="0" err="1" smtClean="0"/>
              <a:t>sich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verschlechtert</a:t>
            </a:r>
            <a:r>
              <a:rPr lang="en-US" baseline="0" dirty="0" smtClean="0"/>
              <a:t> hat.</a:t>
            </a:r>
          </a:p>
          <a:p>
            <a:r>
              <a:rPr lang="en-US" baseline="0" dirty="0" err="1" smtClean="0"/>
              <a:t>Wir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insbesondere</a:t>
            </a:r>
            <a:r>
              <a:rPr lang="en-US" baseline="0" dirty="0" smtClean="0"/>
              <a:t> MRT-BPAD und APOE-e4 </a:t>
            </a:r>
            <a:r>
              <a:rPr lang="en-US" baseline="0" dirty="0" err="1" smtClean="0"/>
              <a:t>Trägerschaft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Verschlechterung</a:t>
            </a:r>
            <a:r>
              <a:rPr lang="en-US" baseline="0" dirty="0" smtClean="0"/>
              <a:t> der Diagnose </a:t>
            </a:r>
            <a:r>
              <a:rPr lang="en-US" baseline="0" dirty="0" err="1" smtClean="0"/>
              <a:t>binnen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Jahren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vorhersagen</a:t>
            </a:r>
            <a:r>
              <a:rPr lang="en-US" baseline="0" dirty="0" smtClean="0"/>
              <a:t>. Pro </a:t>
            </a:r>
            <a:r>
              <a:rPr lang="en-US" baseline="0" dirty="0" err="1" smtClean="0"/>
              <a:t>Jahr</a:t>
            </a:r>
            <a:r>
              <a:rPr lang="en-US" baseline="0" dirty="0" smtClean="0"/>
              <a:t> MRT-BPAD </a:t>
            </a:r>
            <a:r>
              <a:rPr lang="en-US" baseline="0" dirty="0" err="1" smtClean="0"/>
              <a:t>steigen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Chancen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kognitiven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Verschlechterung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kognitiv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normalen</a:t>
            </a:r>
            <a:r>
              <a:rPr lang="en-US" baseline="0" dirty="0" smtClean="0"/>
              <a:t> um ca. 40%.  </a:t>
            </a:r>
            <a:r>
              <a:rPr lang="en-US" baseline="0" dirty="0" err="1" smtClean="0"/>
              <a:t>Laut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dieser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logistischen</a:t>
            </a:r>
            <a:r>
              <a:rPr lang="en-US" baseline="0" dirty="0" smtClean="0"/>
              <a:t> Regression </a:t>
            </a:r>
            <a:r>
              <a:rPr lang="en-US" baseline="0" dirty="0" err="1" smtClean="0"/>
              <a:t>wurde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</a:t>
            </a:r>
            <a:r>
              <a:rPr lang="en-US" baseline="0" dirty="0" smtClean="0"/>
              <a:t> MRT-BPAD </a:t>
            </a:r>
            <a:r>
              <a:rPr lang="en-US" baseline="0" dirty="0" err="1" smtClean="0"/>
              <a:t>größer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etwa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Jahre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Grenzwert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erhöhtes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Konversionsrisiko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festgestellt</a:t>
            </a:r>
            <a:r>
              <a:rPr lang="en-US" baseline="0" dirty="0" smtClean="0"/>
              <a:t>. *CLICK*</a:t>
            </a:r>
          </a:p>
          <a:p>
            <a:r>
              <a:rPr lang="en-US" baseline="0" dirty="0" err="1" smtClean="0"/>
              <a:t>Außerdem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wieder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auffällig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Anschein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nach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Grenzwert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MRT-BPAD von der </a:t>
            </a:r>
            <a:r>
              <a:rPr lang="en-US" baseline="0" dirty="0" err="1" smtClean="0"/>
              <a:t>Trägerschaft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mindestens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eines</a:t>
            </a:r>
            <a:r>
              <a:rPr lang="en-US" baseline="0" dirty="0" smtClean="0"/>
              <a:t> APOE-e4 </a:t>
            </a:r>
            <a:r>
              <a:rPr lang="en-US" baseline="0" dirty="0" err="1" smtClean="0"/>
              <a:t>Allels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abhängt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24A9-524B-4826-BAB9-D2FD0AF489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82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Zusammenfassend</a:t>
            </a:r>
            <a:r>
              <a:rPr lang="en-US" dirty="0" smtClean="0"/>
              <a:t> </a:t>
            </a:r>
            <a:r>
              <a:rPr lang="en-US" dirty="0" err="1" smtClean="0"/>
              <a:t>haben</a:t>
            </a:r>
            <a:r>
              <a:rPr lang="en-US" dirty="0" smtClean="0"/>
              <a:t> </a:t>
            </a:r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gezeigt</a:t>
            </a:r>
            <a:r>
              <a:rPr lang="en-US" dirty="0" smtClean="0"/>
              <a:t>, </a:t>
            </a:r>
            <a:r>
              <a:rPr lang="en-US" dirty="0" err="1" smtClean="0"/>
              <a:t>dass</a:t>
            </a:r>
            <a:r>
              <a:rPr lang="en-US" dirty="0" smtClean="0"/>
              <a:t> </a:t>
            </a:r>
            <a:r>
              <a:rPr lang="en-US" dirty="0" err="1" smtClean="0"/>
              <a:t>sowohl</a:t>
            </a:r>
            <a:r>
              <a:rPr lang="en-US" dirty="0" smtClean="0"/>
              <a:t> FDG-PET,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auch</a:t>
            </a:r>
            <a:r>
              <a:rPr lang="en-US" dirty="0" smtClean="0"/>
              <a:t> MRT </a:t>
            </a:r>
            <a:r>
              <a:rPr lang="en-US" dirty="0" err="1" smtClean="0"/>
              <a:t>genutzt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können</a:t>
            </a:r>
            <a:r>
              <a:rPr lang="en-US" dirty="0" smtClean="0"/>
              <a:t> um </a:t>
            </a:r>
            <a:r>
              <a:rPr lang="en-US" dirty="0" err="1" smtClean="0"/>
              <a:t>Hirnalter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berechnen</a:t>
            </a:r>
            <a:r>
              <a:rPr lang="en-US" dirty="0" smtClean="0"/>
              <a:t>. </a:t>
            </a:r>
            <a:r>
              <a:rPr lang="en-US" dirty="0" err="1" smtClean="0"/>
              <a:t>Beide</a:t>
            </a:r>
            <a:r>
              <a:rPr lang="en-US" dirty="0" smtClean="0"/>
              <a:t> </a:t>
            </a:r>
            <a:r>
              <a:rPr lang="en-US" dirty="0" err="1" smtClean="0"/>
              <a:t>haben</a:t>
            </a:r>
            <a:r>
              <a:rPr lang="en-US" dirty="0" smtClean="0"/>
              <a:t> </a:t>
            </a:r>
            <a:r>
              <a:rPr lang="en-US" dirty="0" err="1" smtClean="0"/>
              <a:t>ihre</a:t>
            </a:r>
            <a:r>
              <a:rPr lang="en-US" dirty="0" smtClean="0"/>
              <a:t> </a:t>
            </a:r>
            <a:r>
              <a:rPr lang="en-US" dirty="0" err="1" smtClean="0"/>
              <a:t>eigenen</a:t>
            </a:r>
            <a:r>
              <a:rPr lang="en-US" dirty="0" smtClean="0"/>
              <a:t>, </a:t>
            </a:r>
            <a:r>
              <a:rPr lang="en-US" dirty="0" err="1" smtClean="0"/>
              <a:t>scheinbar</a:t>
            </a:r>
            <a:r>
              <a:rPr lang="en-US" dirty="0" smtClean="0"/>
              <a:t> relative </a:t>
            </a:r>
            <a:r>
              <a:rPr lang="en-US" dirty="0" err="1" smtClean="0"/>
              <a:t>exklusiven</a:t>
            </a:r>
            <a:r>
              <a:rPr lang="en-US" dirty="0" smtClean="0"/>
              <a:t> </a:t>
            </a:r>
            <a:r>
              <a:rPr lang="en-US" dirty="0" err="1" smtClean="0"/>
              <a:t>Vorteile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bestimmte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Stadien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Alzheimer </a:t>
            </a:r>
            <a:r>
              <a:rPr lang="en-US" baseline="0" dirty="0" err="1" smtClean="0"/>
              <a:t>Kontinuum</a:t>
            </a:r>
            <a:r>
              <a:rPr lang="en-US" baseline="0" dirty="0" smtClean="0"/>
              <a:t>. FDG-PET </a:t>
            </a:r>
            <a:r>
              <a:rPr lang="en-US" baseline="0" dirty="0" err="1" smtClean="0"/>
              <a:t>Hirnalter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Differenz</a:t>
            </a:r>
            <a:r>
              <a:rPr lang="en-US" baseline="0" dirty="0" smtClean="0"/>
              <a:t> hat Alzheimer </a:t>
            </a:r>
            <a:r>
              <a:rPr lang="en-US" baseline="0" dirty="0" err="1" smtClean="0"/>
              <a:t>Pathologie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kognitive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Verschlechterung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gesunden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vorhergesagt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während</a:t>
            </a:r>
            <a:r>
              <a:rPr lang="en-US" baseline="0" dirty="0" smtClean="0"/>
              <a:t> MRT </a:t>
            </a:r>
            <a:r>
              <a:rPr lang="en-US" baseline="0" dirty="0" err="1" smtClean="0"/>
              <a:t>Hirnalter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Differenz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die MCI Population </a:t>
            </a:r>
            <a:r>
              <a:rPr lang="en-US" baseline="0" dirty="0" err="1" smtClean="0"/>
              <a:t>besser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geeignet</a:t>
            </a:r>
            <a:r>
              <a:rPr lang="en-US" baseline="0" dirty="0" smtClean="0"/>
              <a:t> war. *CLICK* </a:t>
            </a:r>
            <a:r>
              <a:rPr lang="en-US" baseline="0" dirty="0" err="1" smtClean="0"/>
              <a:t>Während</a:t>
            </a:r>
            <a:r>
              <a:rPr lang="en-US" baseline="0" dirty="0" smtClean="0"/>
              <a:t> FDG-PET </a:t>
            </a:r>
            <a:r>
              <a:rPr lang="en-US" baseline="0" dirty="0" err="1" smtClean="0"/>
              <a:t>Hirnalter</a:t>
            </a:r>
            <a:r>
              <a:rPr lang="en-US" baseline="0" dirty="0" smtClean="0"/>
              <a:t> also </a:t>
            </a:r>
            <a:r>
              <a:rPr lang="en-US" baseline="0" dirty="0" err="1" smtClean="0"/>
              <a:t>mehr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Sensitivität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sehr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frühe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Veränderungen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Prognosen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zeigt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bereits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bestehenden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kognitiven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Einschränkungen</a:t>
            </a:r>
            <a:r>
              <a:rPr lang="en-US" baseline="0" dirty="0" smtClean="0"/>
              <a:t> MRT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Berechnung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Hirnalters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eher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empfehlen</a:t>
            </a:r>
            <a:r>
              <a:rPr lang="en-US" baseline="0" smtClean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24A9-524B-4826-BAB9-D2FD0AF489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02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A596D-DC04-480F-8E01-3B91D3FF476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95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of all, I would like to thank</a:t>
            </a:r>
            <a:r>
              <a:rPr lang="en-US" baseline="0" dirty="0" smtClean="0"/>
              <a:t> the organizers of ADPD 2022 for giving me the opportunity to speak to you today and mention that </a:t>
            </a:r>
            <a:r>
              <a:rPr lang="en-US" dirty="0" smtClean="0"/>
              <a:t>I have nothing to disclose.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24A9-524B-4826-BAB9-D2FD0AF4896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12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Das </a:t>
            </a:r>
            <a:r>
              <a:rPr lang="en-US" dirty="0" err="1" smtClean="0"/>
              <a:t>Konzept</a:t>
            </a:r>
            <a:r>
              <a:rPr lang="en-US" dirty="0" smtClean="0"/>
              <a:t> des </a:t>
            </a:r>
            <a:r>
              <a:rPr lang="en-US" dirty="0" err="1" smtClean="0"/>
              <a:t>künstlich</a:t>
            </a:r>
            <a:r>
              <a:rPr lang="en-US" dirty="0" smtClean="0"/>
              <a:t> intelligent-</a:t>
            </a:r>
            <a:r>
              <a:rPr lang="en-US" dirty="0" err="1" smtClean="0"/>
              <a:t>bestimmten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Hirnalters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gibt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bereits</a:t>
            </a:r>
            <a:r>
              <a:rPr lang="en-US" baseline="0" dirty="0" smtClean="0"/>
              <a:t>. Von </a:t>
            </a:r>
            <a:r>
              <a:rPr lang="en-US" baseline="0" dirty="0" err="1" smtClean="0"/>
              <a:t>Hirnalter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gesprochen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wenn</a:t>
            </a:r>
            <a:r>
              <a:rPr lang="en-US" baseline="0" dirty="0" smtClean="0"/>
              <a:t> machine learning </a:t>
            </a:r>
            <a:r>
              <a:rPr lang="en-US" baseline="0" dirty="0" err="1" smtClean="0"/>
              <a:t>Algorithmen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Daten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Neurobildgebung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lernen</a:t>
            </a:r>
            <a:r>
              <a:rPr lang="en-US" baseline="0" dirty="0" smtClean="0"/>
              <a:t>, das </a:t>
            </a:r>
            <a:r>
              <a:rPr lang="en-US" baseline="0" dirty="0" err="1" smtClean="0"/>
              <a:t>chronologische</a:t>
            </a:r>
            <a:r>
              <a:rPr lang="en-US" baseline="0" dirty="0" smtClean="0"/>
              <a:t> Alter </a:t>
            </a:r>
            <a:r>
              <a:rPr lang="en-US" baseline="0" dirty="0" err="1" smtClean="0"/>
              <a:t>eines</a:t>
            </a:r>
            <a:r>
              <a:rPr lang="en-US" baseline="0" dirty="0" smtClean="0"/>
              <a:t> Menschen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errechnen</a:t>
            </a:r>
            <a:r>
              <a:rPr lang="en-US" baseline="0" dirty="0" smtClean="0"/>
              <a:t>. In der </a:t>
            </a:r>
            <a:r>
              <a:rPr lang="en-US" baseline="0" dirty="0" err="1" smtClean="0"/>
              <a:t>absoluten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Mehrheit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Fälle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hierfür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strukturelle</a:t>
            </a:r>
            <a:r>
              <a:rPr lang="en-US" baseline="0" dirty="0" smtClean="0"/>
              <a:t> MRT Scans </a:t>
            </a:r>
            <a:r>
              <a:rPr lang="en-US" baseline="0" dirty="0" err="1" smtClean="0"/>
              <a:t>zugrunde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gelegt</a:t>
            </a:r>
            <a:r>
              <a:rPr lang="en-US" baseline="0" dirty="0" smtClean="0"/>
              <a:t>.  </a:t>
            </a:r>
            <a:r>
              <a:rPr lang="en-US" baseline="0" dirty="0" err="1" smtClean="0"/>
              <a:t>Hier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habe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kleine</a:t>
            </a:r>
            <a:r>
              <a:rPr lang="en-US" baseline="0" dirty="0" smtClean="0"/>
              <a:t> Illustration </a:t>
            </a:r>
            <a:r>
              <a:rPr lang="en-US" baseline="0" dirty="0" err="1" smtClean="0"/>
              <a:t>abgebildet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Wir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hier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Gehirn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einer</a:t>
            </a:r>
            <a:r>
              <a:rPr lang="en-US" baseline="0" dirty="0" smtClean="0"/>
              <a:t> 63 </a:t>
            </a:r>
            <a:r>
              <a:rPr lang="en-US" baseline="0" dirty="0" err="1" smtClean="0"/>
              <a:t>Jahre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alten</a:t>
            </a:r>
            <a:r>
              <a:rPr lang="en-US" baseline="0" dirty="0" smtClean="0"/>
              <a:t> Person. </a:t>
            </a:r>
            <a:r>
              <a:rPr lang="en-US" baseline="0" dirty="0" err="1" smtClean="0"/>
              <a:t>Ein</a:t>
            </a:r>
            <a:r>
              <a:rPr lang="en-US" baseline="0" dirty="0" smtClean="0"/>
              <a:t> machine learning </a:t>
            </a:r>
            <a:r>
              <a:rPr lang="en-US" baseline="0" dirty="0" err="1" smtClean="0"/>
              <a:t>Algorithmus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wurde</a:t>
            </a:r>
            <a:r>
              <a:rPr lang="en-US" baseline="0" dirty="0" smtClean="0"/>
              <a:t> auf </a:t>
            </a:r>
            <a:r>
              <a:rPr lang="en-US" baseline="0" dirty="0" err="1" smtClean="0"/>
              <a:t>eine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große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Zahl</a:t>
            </a:r>
            <a:r>
              <a:rPr lang="en-US" baseline="0" dirty="0" smtClean="0"/>
              <a:t> von </a:t>
            </a:r>
            <a:r>
              <a:rPr lang="en-US" baseline="0" dirty="0" err="1" smtClean="0"/>
              <a:t>neurobildgebenden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gesunder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Probanden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trainiert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kommt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Schluss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Gehirn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dieser</a:t>
            </a:r>
            <a:r>
              <a:rPr lang="en-US" baseline="0" dirty="0" smtClean="0"/>
              <a:t> Person, </a:t>
            </a:r>
            <a:r>
              <a:rPr lang="en-US" baseline="0" dirty="0" err="1" smtClean="0"/>
              <a:t>basierend</a:t>
            </a:r>
            <a:r>
              <a:rPr lang="en-US" baseline="0" dirty="0" smtClean="0"/>
              <a:t> auf der </a:t>
            </a:r>
            <a:r>
              <a:rPr lang="en-US" baseline="0" dirty="0" err="1" smtClean="0"/>
              <a:t>neurobildgebenden</a:t>
            </a:r>
            <a:r>
              <a:rPr lang="en-US" baseline="0" dirty="0" smtClean="0"/>
              <a:t> Information, 75 </a:t>
            </a:r>
            <a:r>
              <a:rPr lang="en-US" baseline="0" dirty="0" err="1" smtClean="0"/>
              <a:t>Jahre</a:t>
            </a:r>
            <a:r>
              <a:rPr lang="en-US" baseline="0" dirty="0" smtClean="0"/>
              <a:t> alt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Wir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sehen</a:t>
            </a:r>
            <a:r>
              <a:rPr lang="en-US" baseline="0" dirty="0" smtClean="0"/>
              <a:t> also,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Gehirn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12 </a:t>
            </a:r>
            <a:r>
              <a:rPr lang="en-US" baseline="0" dirty="0" err="1" smtClean="0"/>
              <a:t>Jahre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älter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geschätzt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chronologische</a:t>
            </a:r>
            <a:r>
              <a:rPr lang="en-US" baseline="0" dirty="0" smtClean="0"/>
              <a:t> Alter </a:t>
            </a:r>
            <a:r>
              <a:rPr lang="en-US" baseline="0" dirty="0" err="1" smtClean="0"/>
              <a:t>dieser</a:t>
            </a:r>
            <a:r>
              <a:rPr lang="en-US" baseline="0" dirty="0" smtClean="0"/>
              <a:t> Person. </a:t>
            </a:r>
            <a:r>
              <a:rPr lang="en-US" baseline="0" dirty="0" err="1" smtClean="0"/>
              <a:t>Dieser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Unterschied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nennt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sich</a:t>
            </a:r>
            <a:r>
              <a:rPr lang="en-US" baseline="0" dirty="0" smtClean="0"/>
              <a:t> auf </a:t>
            </a:r>
            <a:r>
              <a:rPr lang="en-US" baseline="0" dirty="0" err="1" smtClean="0"/>
              <a:t>englisch</a:t>
            </a:r>
            <a:r>
              <a:rPr lang="en-US" baseline="0" dirty="0" smtClean="0"/>
              <a:t> brain-predicted age difference, </a:t>
            </a:r>
            <a:r>
              <a:rPr lang="en-US" baseline="0" dirty="0" err="1" smtClean="0"/>
              <a:t>kurz</a:t>
            </a:r>
            <a:r>
              <a:rPr lang="en-US" baseline="0" dirty="0" smtClean="0"/>
              <a:t> BPAD. *CLICK* BPAD </a:t>
            </a:r>
            <a:r>
              <a:rPr lang="en-US" baseline="0" dirty="0" err="1" smtClean="0"/>
              <a:t>kann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somit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generelle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Hirngesundheit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einer</a:t>
            </a:r>
            <a:r>
              <a:rPr lang="en-US" baseline="0" dirty="0" smtClean="0"/>
              <a:t> Person in </a:t>
            </a:r>
            <a:r>
              <a:rPr lang="en-US" baseline="0" dirty="0" err="1" smtClean="0"/>
              <a:t>einer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einzigen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Zahl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zusammenfassen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Ein</a:t>
            </a:r>
            <a:r>
              <a:rPr lang="en-US" baseline="0" dirty="0" smtClean="0"/>
              <a:t> 12 </a:t>
            </a:r>
            <a:r>
              <a:rPr lang="en-US" baseline="0" dirty="0" err="1" smtClean="0"/>
              <a:t>Jahre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älteres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Gehirn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tatsächlich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enorm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starke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Abweichung</a:t>
            </a:r>
            <a:r>
              <a:rPr lang="en-US" baseline="0" dirty="0" smtClean="0"/>
              <a:t>, das </a:t>
            </a:r>
            <a:r>
              <a:rPr lang="en-US" baseline="0" dirty="0" err="1" smtClean="0"/>
              <a:t>Gehirn</a:t>
            </a:r>
            <a:r>
              <a:rPr lang="en-US" baseline="0" dirty="0" smtClean="0"/>
              <a:t> von Alzheimer </a:t>
            </a:r>
            <a:r>
              <a:rPr lang="en-US" baseline="0" dirty="0" err="1" smtClean="0"/>
              <a:t>Patienten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z.B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wurde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5-9 </a:t>
            </a:r>
            <a:r>
              <a:rPr lang="en-US" baseline="0" dirty="0" err="1" smtClean="0"/>
              <a:t>Jahre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älter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chronologische</a:t>
            </a:r>
            <a:r>
              <a:rPr lang="en-US" baseline="0" dirty="0" smtClean="0"/>
              <a:t> Alter </a:t>
            </a:r>
            <a:r>
              <a:rPr lang="en-US" baseline="0" dirty="0" err="1" smtClean="0"/>
              <a:t>dieser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Personen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erwiesen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Andere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neurologische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Erkrankungen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Beispiel</a:t>
            </a:r>
            <a:r>
              <a:rPr lang="en-US" baseline="0" dirty="0" smtClean="0"/>
              <a:t> Parkinson </a:t>
            </a:r>
            <a:r>
              <a:rPr lang="en-US" baseline="0" dirty="0" err="1" smtClean="0"/>
              <a:t>oder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Schizophrenie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wurden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ebenfalls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erhöhtem</a:t>
            </a:r>
            <a:r>
              <a:rPr lang="en-US" baseline="0" dirty="0" smtClean="0"/>
              <a:t> BPAD </a:t>
            </a:r>
            <a:r>
              <a:rPr lang="en-US" baseline="0" dirty="0" err="1" smtClean="0"/>
              <a:t>assoziiert</a:t>
            </a:r>
            <a:r>
              <a:rPr lang="en-US" baseline="0" dirty="0" smtClean="0"/>
              <a:t>. Aber </a:t>
            </a:r>
            <a:r>
              <a:rPr lang="en-US" baseline="0" dirty="0" err="1" smtClean="0"/>
              <a:t>auch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Erkrankungen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nicht-neurologischen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Ursprungs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können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scheinbar</a:t>
            </a:r>
            <a:r>
              <a:rPr lang="en-US" baseline="0" dirty="0" smtClean="0"/>
              <a:t> auf das </a:t>
            </a:r>
            <a:r>
              <a:rPr lang="en-US" baseline="0" dirty="0" err="1" smtClean="0"/>
              <a:t>Hirnalter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auswirken</a:t>
            </a:r>
            <a:r>
              <a:rPr lang="en-US" baseline="0" dirty="0" smtClean="0"/>
              <a:t>. *CLICK* In </a:t>
            </a:r>
            <a:r>
              <a:rPr lang="en-US" baseline="0" dirty="0" err="1" smtClean="0"/>
              <a:t>diesem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Projekt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Fragestellung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beschäftigt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welche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Aspekte</a:t>
            </a:r>
            <a:r>
              <a:rPr lang="en-US" baseline="0" dirty="0" smtClean="0"/>
              <a:t> der Alzheimer </a:t>
            </a:r>
            <a:r>
              <a:rPr lang="en-US" baseline="0" dirty="0" err="1" smtClean="0"/>
              <a:t>Demenz</a:t>
            </a:r>
            <a:r>
              <a:rPr lang="en-US" baseline="0" dirty="0" smtClean="0"/>
              <a:t> BPAD </a:t>
            </a:r>
            <a:r>
              <a:rPr lang="en-US" baseline="0" dirty="0" err="1" smtClean="0"/>
              <a:t>wiederspiegelt</a:t>
            </a:r>
            <a:r>
              <a:rPr lang="en-US" baseline="0" dirty="0" smtClean="0"/>
              <a:t>, und </a:t>
            </a:r>
            <a:r>
              <a:rPr lang="en-US" baseline="0" dirty="0" err="1" smtClean="0"/>
              <a:t>wie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diese</a:t>
            </a:r>
            <a:r>
              <a:rPr lang="en-US" baseline="0" dirty="0" smtClean="0"/>
              <a:t> Information </a:t>
            </a:r>
            <a:r>
              <a:rPr lang="en-US" baseline="0" dirty="0" err="1" smtClean="0"/>
              <a:t>nutzen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können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zum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Beispiel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prognostische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Aussagen</a:t>
            </a:r>
            <a:r>
              <a:rPr lang="en-US" baseline="0" dirty="0" smtClean="0"/>
              <a:t> über das </a:t>
            </a:r>
            <a:r>
              <a:rPr lang="en-US" baseline="0" dirty="0" err="1" smtClean="0"/>
              <a:t>Risiko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kognitiver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Verschlechterung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treffen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24A9-524B-4826-BAB9-D2FD0AF489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31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erstes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Ziel</a:t>
            </a:r>
            <a:r>
              <a:rPr lang="en-US" baseline="0" dirty="0" smtClean="0"/>
              <a:t> war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testen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auch</a:t>
            </a:r>
            <a:r>
              <a:rPr lang="en-US" baseline="0" dirty="0" smtClean="0"/>
              <a:t> FDG-PET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Errechnung</a:t>
            </a:r>
            <a:r>
              <a:rPr lang="en-US" baseline="0" dirty="0" smtClean="0"/>
              <a:t> von </a:t>
            </a:r>
            <a:r>
              <a:rPr lang="en-US" baseline="0" dirty="0" err="1" smtClean="0"/>
              <a:t>Hirnalter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verwendet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kann</a:t>
            </a:r>
            <a:r>
              <a:rPr lang="en-US" baseline="0" dirty="0" smtClean="0"/>
              <a:t>.</a:t>
            </a:r>
            <a:r>
              <a:rPr lang="en-US" baseline="0" dirty="0"/>
              <a:t> </a:t>
            </a:r>
            <a:r>
              <a:rPr lang="en-US" baseline="0" dirty="0" err="1" smtClean="0"/>
              <a:t>Hierbei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Genauigkeit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Hirnalterberechnung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aus</a:t>
            </a:r>
            <a:r>
              <a:rPr lang="en-US" baseline="0" dirty="0" smtClean="0"/>
              <a:t> FDG-PET und MRT in den </a:t>
            </a:r>
            <a:r>
              <a:rPr lang="en-US" baseline="0" dirty="0" err="1" smtClean="0"/>
              <a:t>selben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Probanden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verglichen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Anschließend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</a:t>
            </a:r>
            <a:r>
              <a:rPr lang="en-US" baseline="0" dirty="0" smtClean="0"/>
              <a:t> BPAD </a:t>
            </a:r>
            <a:r>
              <a:rPr lang="en-US" baseline="0" dirty="0" err="1" smtClean="0"/>
              <a:t>aus</a:t>
            </a:r>
            <a:r>
              <a:rPr lang="en-US" baseline="0" dirty="0" smtClean="0"/>
              <a:t> FDG-PET </a:t>
            </a:r>
            <a:r>
              <a:rPr lang="en-US" baseline="0" dirty="0" err="1" smtClean="0"/>
              <a:t>oder</a:t>
            </a:r>
            <a:r>
              <a:rPr lang="en-US" baseline="0" dirty="0" smtClean="0"/>
              <a:t> MRT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kognitiver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Leistung</a:t>
            </a:r>
            <a:r>
              <a:rPr lang="en-US" baseline="0" dirty="0" smtClean="0"/>
              <a:t>, Alzheimer-</a:t>
            </a:r>
            <a:r>
              <a:rPr lang="en-US" baseline="0" dirty="0" err="1" smtClean="0"/>
              <a:t>typischer</a:t>
            </a:r>
            <a:r>
              <a:rPr lang="en-US" baseline="0" dirty="0" smtClean="0"/>
              <a:t> Neuropathology und </a:t>
            </a:r>
            <a:r>
              <a:rPr lang="en-US" baseline="0" dirty="0" err="1" smtClean="0"/>
              <a:t>kognitiver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Verschlechterung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assoziiert</a:t>
            </a:r>
            <a:r>
              <a:rPr lang="en-US" baseline="0" dirty="0" smtClean="0"/>
              <a:t>, in </a:t>
            </a:r>
            <a:r>
              <a:rPr lang="en-US" baseline="0" dirty="0" err="1" smtClean="0"/>
              <a:t>kognitiv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normalen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Probanden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Patienten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leichter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kognitiver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Störung</a:t>
            </a:r>
            <a:endParaRPr lang="en-US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24A9-524B-4826-BAB9-D2FD0AF489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20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Trainiert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Algorithmen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Daten</a:t>
            </a:r>
            <a:r>
              <a:rPr lang="en-US" baseline="0" dirty="0" smtClean="0"/>
              <a:t> von 367 </a:t>
            </a:r>
            <a:r>
              <a:rPr lang="en-US" baseline="0" dirty="0" err="1" smtClean="0"/>
              <a:t>kognitiv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normalen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Probanden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aus</a:t>
            </a:r>
            <a:r>
              <a:rPr lang="en-US" baseline="0" dirty="0" smtClean="0"/>
              <a:t> der ADNI. Um </a:t>
            </a:r>
            <a:r>
              <a:rPr lang="en-US" baseline="0" dirty="0" err="1" smtClean="0"/>
              <a:t>eingeschlossen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mussten</a:t>
            </a:r>
            <a:r>
              <a:rPr lang="en-US" baseline="0" dirty="0" smtClean="0"/>
              <a:t> von den </a:t>
            </a:r>
            <a:r>
              <a:rPr lang="en-US" baseline="0" dirty="0" err="1" smtClean="0"/>
              <a:t>gleichen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Teilnehmern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gleichen</a:t>
            </a:r>
            <a:r>
              <a:rPr lang="en-US" baseline="0" dirty="0" smtClean="0"/>
              <a:t> Alter FDG-PET und MRT </a:t>
            </a:r>
            <a:r>
              <a:rPr lang="en-US" baseline="0" dirty="0" err="1" smtClean="0"/>
              <a:t>Daten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vorliegen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Validiert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unsere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Algorithmen</a:t>
            </a:r>
            <a:r>
              <a:rPr lang="en-US" baseline="0" dirty="0" smtClean="0"/>
              <a:t> an ADNI test sets, </a:t>
            </a:r>
            <a:r>
              <a:rPr lang="en-US" baseline="0" dirty="0" err="1" smtClean="0"/>
              <a:t>sowie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einem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externen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Datenset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aus</a:t>
            </a:r>
            <a:r>
              <a:rPr lang="en-US" baseline="0" dirty="0" smtClean="0"/>
              <a:t> OASIS.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die MCI </a:t>
            </a:r>
            <a:r>
              <a:rPr lang="en-US" baseline="0" dirty="0" err="1" smtClean="0"/>
              <a:t>Analysen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</a:t>
            </a:r>
            <a:r>
              <a:rPr lang="en-US" baseline="0" dirty="0" smtClean="0"/>
              <a:t> 513 FDG-PET und MRT Scans </a:t>
            </a:r>
            <a:r>
              <a:rPr lang="en-US" baseline="0" dirty="0" err="1" smtClean="0"/>
              <a:t>erneut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aus</a:t>
            </a:r>
            <a:r>
              <a:rPr lang="en-US" baseline="0" dirty="0" smtClean="0"/>
              <a:t> ADNI </a:t>
            </a:r>
            <a:r>
              <a:rPr lang="en-US" baseline="0" dirty="0" err="1" smtClean="0"/>
              <a:t>bezogen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Unsere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Teilnehmer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mindestens</a:t>
            </a:r>
            <a:r>
              <a:rPr lang="en-US" baseline="0" dirty="0" smtClean="0"/>
              <a:t> 65 </a:t>
            </a:r>
            <a:r>
              <a:rPr lang="en-US" baseline="0" dirty="0" err="1" smtClean="0"/>
              <a:t>Jahre</a:t>
            </a:r>
            <a:r>
              <a:rPr lang="en-US" baseline="0" dirty="0" smtClean="0"/>
              <a:t> alt, </a:t>
            </a:r>
            <a:r>
              <a:rPr lang="en-US" baseline="0" dirty="0" err="1" smtClean="0"/>
              <a:t>wobei</a:t>
            </a:r>
            <a:r>
              <a:rPr lang="en-US" baseline="0" dirty="0" smtClean="0"/>
              <a:t> OASIS </a:t>
            </a:r>
            <a:r>
              <a:rPr lang="en-US" baseline="0" dirty="0" err="1" smtClean="0"/>
              <a:t>Teilnehmer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etwas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jünger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waren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Wir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außerdem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mehr</a:t>
            </a:r>
            <a:r>
              <a:rPr lang="en-US" baseline="0" dirty="0" smtClean="0"/>
              <a:t> Frauen in den </a:t>
            </a:r>
            <a:r>
              <a:rPr lang="en-US" baseline="0" dirty="0" err="1" smtClean="0"/>
              <a:t>kognitiv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normalen</a:t>
            </a:r>
            <a:r>
              <a:rPr lang="en-US" baseline="0" dirty="0" smtClean="0"/>
              <a:t> Samples </a:t>
            </a:r>
            <a:r>
              <a:rPr lang="en-US" baseline="0" dirty="0" err="1" smtClean="0"/>
              <a:t>vorhanden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waren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MCI Sample.</a:t>
            </a: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24A9-524B-4826-BAB9-D2FD0AF489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16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Für</a:t>
            </a:r>
            <a:r>
              <a:rPr lang="en-US" dirty="0" smtClean="0"/>
              <a:t> MRT Scans </a:t>
            </a:r>
            <a:r>
              <a:rPr lang="en-US" dirty="0" err="1" smtClean="0"/>
              <a:t>haben</a:t>
            </a:r>
            <a:r>
              <a:rPr lang="en-US" dirty="0" smtClean="0"/>
              <a:t> </a:t>
            </a:r>
            <a:r>
              <a:rPr lang="en-US" dirty="0" err="1" smtClean="0"/>
              <a:t>wir</a:t>
            </a:r>
            <a:r>
              <a:rPr lang="en-US" dirty="0" smtClean="0"/>
              <a:t> Gray Matter Volume </a:t>
            </a:r>
            <a:r>
              <a:rPr lang="en-US" dirty="0" err="1" smtClean="0"/>
              <a:t>berechnet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FDG-PET die SUVR </a:t>
            </a:r>
            <a:r>
              <a:rPr lang="en-US" baseline="0" dirty="0" err="1" smtClean="0"/>
              <a:t>Werte</a:t>
            </a:r>
            <a:r>
              <a:rPr lang="en-US" baseline="0" dirty="0" smtClean="0"/>
              <a:t>. Voxel </a:t>
            </a:r>
            <a:r>
              <a:rPr lang="en-US" baseline="0" dirty="0" err="1" smtClean="0"/>
              <a:t>wurden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216 </a:t>
            </a:r>
            <a:r>
              <a:rPr lang="en-US" baseline="0" dirty="0" err="1" smtClean="0"/>
              <a:t>durchschnittlichen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regionalen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zusammengefasst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Anschließend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wurden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zwei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verschiedene</a:t>
            </a:r>
            <a:r>
              <a:rPr lang="en-US" baseline="0" dirty="0" smtClean="0"/>
              <a:t> machine learning </a:t>
            </a:r>
            <a:r>
              <a:rPr lang="en-US" baseline="0" dirty="0" err="1" smtClean="0"/>
              <a:t>Algorithmen</a:t>
            </a:r>
            <a:r>
              <a:rPr lang="en-US" baseline="0" dirty="0" smtClean="0"/>
              <a:t> auf </a:t>
            </a:r>
            <a:r>
              <a:rPr lang="en-US" baseline="0" dirty="0" err="1" smtClean="0"/>
              <a:t>jeweils</a:t>
            </a:r>
            <a:r>
              <a:rPr lang="en-US" baseline="0" dirty="0" smtClean="0"/>
              <a:t> MRT und FDG-PET </a:t>
            </a:r>
            <a:r>
              <a:rPr lang="en-US" baseline="0" dirty="0" err="1" smtClean="0"/>
              <a:t>Daten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trainiert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24A9-524B-4826-BAB9-D2FD0AF489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87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Für</a:t>
            </a:r>
            <a:r>
              <a:rPr lang="en-US" baseline="0" dirty="0" smtClean="0"/>
              <a:t> das Training und die </a:t>
            </a:r>
            <a:r>
              <a:rPr lang="en-US" baseline="0" dirty="0" err="1" smtClean="0"/>
              <a:t>Evaluierung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komplexen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Algorithmen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haben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sogenannte</a:t>
            </a:r>
            <a:r>
              <a:rPr lang="en-US" baseline="0" dirty="0" smtClean="0"/>
              <a:t> “nested cross-validation” </a:t>
            </a:r>
            <a:r>
              <a:rPr lang="en-US" baseline="0" dirty="0" err="1" smtClean="0"/>
              <a:t>Methode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verwendet</a:t>
            </a:r>
            <a:r>
              <a:rPr lang="en-US" baseline="0" dirty="0" smtClean="0"/>
              <a:t>. ADNI </a:t>
            </a:r>
            <a:r>
              <a:rPr lang="en-US" baseline="0" dirty="0" err="1" smtClean="0"/>
              <a:t>Daten</a:t>
            </a:r>
            <a:r>
              <a:rPr lang="en-US" baseline="0" dirty="0" smtClean="0"/>
              <a:t> von </a:t>
            </a:r>
            <a:r>
              <a:rPr lang="en-US" baseline="0" dirty="0" err="1" smtClean="0"/>
              <a:t>kognitiv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gesunden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Probanden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wurden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vier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Teile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Trainingsdaten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ein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Testdaten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aufgeteilt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Trainingsdaten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wurden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genutzt</a:t>
            </a:r>
            <a:r>
              <a:rPr lang="en-US" baseline="0" dirty="0" smtClean="0"/>
              <a:t> um die </a:t>
            </a:r>
            <a:r>
              <a:rPr lang="en-US" baseline="0" dirty="0" err="1" smtClean="0"/>
              <a:t>Algorithmen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trainieren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ein</a:t>
            </a:r>
            <a:r>
              <a:rPr lang="en-US" baseline="0" dirty="0" smtClean="0"/>
              <a:t> finales Model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erhalten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Testdaten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wurden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genutzt</a:t>
            </a:r>
            <a:r>
              <a:rPr lang="en-US" baseline="0" dirty="0" smtClean="0"/>
              <a:t> um den </a:t>
            </a:r>
            <a:r>
              <a:rPr lang="en-US" baseline="0" dirty="0" err="1" smtClean="0"/>
              <a:t>Lernerfolg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Modelle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testen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baseline="0" dirty="0" smtClean="0"/>
              <a:t>In der “nested cross-validation” </a:t>
            </a:r>
            <a:r>
              <a:rPr lang="en-US" baseline="0" dirty="0" err="1" smtClean="0"/>
              <a:t>Methode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dieser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Prozess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wiederholt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Teilnehmer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einmal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einem</a:t>
            </a:r>
            <a:r>
              <a:rPr lang="en-US" baseline="0" dirty="0" smtClean="0"/>
              <a:t> Test Set war. </a:t>
            </a:r>
            <a:r>
              <a:rPr lang="en-US" baseline="0" dirty="0" err="1" smtClean="0"/>
              <a:t>Durch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diesen</a:t>
            </a:r>
            <a:r>
              <a:rPr lang="en-US" baseline="0" dirty="0" smtClean="0"/>
              <a:t> Ansatz </a:t>
            </a:r>
            <a:r>
              <a:rPr lang="en-US" baseline="0" dirty="0" err="1" smtClean="0"/>
              <a:t>erhält</a:t>
            </a:r>
            <a:r>
              <a:rPr lang="en-US" baseline="0" dirty="0" smtClean="0"/>
              <a:t> man </a:t>
            </a:r>
            <a:r>
              <a:rPr lang="en-US" baseline="0" dirty="0" err="1" smtClean="0"/>
              <a:t>ein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unverfälschtes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Hirnalter</a:t>
            </a:r>
            <a:r>
              <a:rPr lang="en-US" baseline="0" dirty="0" smtClean="0"/>
              <a:t> pro </a:t>
            </a:r>
            <a:r>
              <a:rPr lang="en-US" baseline="0" dirty="0" err="1" smtClean="0"/>
              <a:t>kognitiv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normaler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aus</a:t>
            </a:r>
            <a:r>
              <a:rPr lang="en-US" baseline="0" dirty="0" smtClean="0"/>
              <a:t> der ADNI </a:t>
            </a:r>
            <a:r>
              <a:rPr lang="en-US" baseline="0" dirty="0" err="1" smtClean="0"/>
              <a:t>Datenbank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*CLICK* Auf der </a:t>
            </a:r>
            <a:r>
              <a:rPr lang="en-US" baseline="0" dirty="0" err="1" smtClean="0"/>
              <a:t>anderen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heißt</a:t>
            </a:r>
            <a:r>
              <a:rPr lang="en-US" baseline="0" dirty="0" smtClean="0"/>
              <a:t> das,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fünf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trainierte</a:t>
            </a:r>
            <a:r>
              <a:rPr lang="en-US" baseline="0" dirty="0" smtClean="0"/>
              <a:t>, “finale” </a:t>
            </a:r>
            <a:r>
              <a:rPr lang="en-US" baseline="0" dirty="0" err="1" smtClean="0"/>
              <a:t>Modelle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haben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wodurch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fünf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unterschiedliche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Hirnalterprädiktionen</a:t>
            </a:r>
            <a:r>
              <a:rPr lang="en-US" baseline="0" dirty="0" smtClean="0"/>
              <a:t> pro </a:t>
            </a:r>
            <a:r>
              <a:rPr lang="en-US" baseline="0" dirty="0" err="1" smtClean="0"/>
              <a:t>Modalität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MCI </a:t>
            </a:r>
            <a:r>
              <a:rPr lang="en-US" baseline="0" dirty="0" err="1" smtClean="0"/>
              <a:t>Probanden</a:t>
            </a:r>
            <a:r>
              <a:rPr lang="en-US" baseline="0" dirty="0" smtClean="0"/>
              <a:t> und OASIS </a:t>
            </a:r>
            <a:r>
              <a:rPr lang="en-US" baseline="0" dirty="0" err="1" smtClean="0"/>
              <a:t>Teilnehmer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erhalten</a:t>
            </a:r>
            <a:r>
              <a:rPr lang="en-US" baseline="0" dirty="0" smtClean="0"/>
              <a:t>.</a:t>
            </a:r>
            <a:endParaRPr lang="en-US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24A9-524B-4826-BAB9-D2FD0AF489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36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Die </a:t>
            </a:r>
            <a:r>
              <a:rPr lang="en-US" dirty="0" err="1" smtClean="0"/>
              <a:t>Präzision</a:t>
            </a:r>
            <a:r>
              <a:rPr lang="en-US" baseline="0" dirty="0" smtClean="0"/>
              <a:t> von </a:t>
            </a:r>
            <a:r>
              <a:rPr lang="en-US" baseline="0" dirty="0" err="1" smtClean="0"/>
              <a:t>Hirnalter</a:t>
            </a:r>
            <a:r>
              <a:rPr lang="en-US" baseline="0" dirty="0" smtClean="0"/>
              <a:t> war </a:t>
            </a:r>
            <a:r>
              <a:rPr lang="en-US" baseline="0" dirty="0" err="1" smtClean="0"/>
              <a:t>sehr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ähnlich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zwischen</a:t>
            </a:r>
            <a:r>
              <a:rPr lang="en-US" baseline="0" dirty="0" smtClean="0"/>
              <a:t> FDG-PET und MRT. Der mean absolute error war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Haupt</a:t>
            </a:r>
            <a:r>
              <a:rPr lang="en-US" baseline="0" dirty="0" smtClean="0"/>
              <a:t> ADNI Sample </a:t>
            </a:r>
            <a:r>
              <a:rPr lang="en-US" baseline="0" dirty="0" err="1" smtClean="0"/>
              <a:t>bei</a:t>
            </a:r>
            <a:r>
              <a:rPr lang="en-US" baseline="0" dirty="0" smtClean="0"/>
              <a:t> 1,99 und 1,89 </a:t>
            </a:r>
            <a:r>
              <a:rPr lang="en-US" baseline="0" dirty="0" err="1" smtClean="0"/>
              <a:t>Jahren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beiden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Modalitäten</a:t>
            </a:r>
            <a:r>
              <a:rPr lang="en-US" baseline="0" dirty="0" smtClean="0"/>
              <a:t>. Dieses </a:t>
            </a:r>
            <a:r>
              <a:rPr lang="en-US" baseline="0" dirty="0" err="1" smtClean="0"/>
              <a:t>Ergebnis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sehr</a:t>
            </a:r>
            <a:r>
              <a:rPr lang="en-US" baseline="0" dirty="0" smtClean="0"/>
              <a:t> gut, da </a:t>
            </a:r>
            <a:r>
              <a:rPr lang="en-US" baseline="0" dirty="0" err="1" smtClean="0"/>
              <a:t>vorherige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Studien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gängigerweise</a:t>
            </a:r>
            <a:r>
              <a:rPr lang="en-US" baseline="0" dirty="0" smtClean="0"/>
              <a:t> mean absolute errors von 3-4 </a:t>
            </a:r>
            <a:r>
              <a:rPr lang="en-US" baseline="0" dirty="0" err="1" smtClean="0"/>
              <a:t>Jahren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berichten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Durchschnittlich</a:t>
            </a:r>
            <a:r>
              <a:rPr lang="en-US" baseline="0" dirty="0" smtClean="0"/>
              <a:t> war der </a:t>
            </a:r>
            <a:r>
              <a:rPr lang="en-US" baseline="0" dirty="0" err="1" smtClean="0"/>
              <a:t>Unterschied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zwischen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Hirnalter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chronologischem</a:t>
            </a:r>
            <a:r>
              <a:rPr lang="en-US" baseline="0" dirty="0" smtClean="0"/>
              <a:t> Alter fast 0, was den </a:t>
            </a:r>
            <a:r>
              <a:rPr lang="en-US" baseline="0" dirty="0" err="1" smtClean="0"/>
              <a:t>Erfolg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unseres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Algorithmus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zeigt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Validierungssample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aus</a:t>
            </a:r>
            <a:r>
              <a:rPr lang="en-US" baseline="0" dirty="0" smtClean="0"/>
              <a:t> OASIS </a:t>
            </a:r>
            <a:r>
              <a:rPr lang="en-US" baseline="0" dirty="0" err="1" smtClean="0"/>
              <a:t>sehen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FDG-PET </a:t>
            </a:r>
            <a:r>
              <a:rPr lang="en-US" baseline="0" dirty="0" err="1" smtClean="0"/>
              <a:t>ein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besserer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Prädiktor</a:t>
            </a:r>
            <a:r>
              <a:rPr lang="en-US" baseline="0" dirty="0" smtClean="0"/>
              <a:t> von </a:t>
            </a:r>
            <a:r>
              <a:rPr lang="en-US" baseline="0" dirty="0" err="1" smtClean="0"/>
              <a:t>Hirnalter</a:t>
            </a:r>
            <a:r>
              <a:rPr lang="en-US" baseline="0" dirty="0" smtClean="0"/>
              <a:t> war. </a:t>
            </a:r>
          </a:p>
          <a:p>
            <a:r>
              <a:rPr lang="en-US" baseline="0" dirty="0" smtClean="0"/>
              <a:t>Das </a:t>
            </a:r>
            <a:r>
              <a:rPr lang="en-US" baseline="0" dirty="0" err="1" smtClean="0"/>
              <a:t>Hirnalter</a:t>
            </a:r>
            <a:r>
              <a:rPr lang="en-US" baseline="0" dirty="0" smtClean="0"/>
              <a:t> von MCI </a:t>
            </a:r>
            <a:r>
              <a:rPr lang="en-US" baseline="0" dirty="0" err="1" smtClean="0"/>
              <a:t>Patienten</a:t>
            </a:r>
            <a:r>
              <a:rPr lang="en-US" baseline="0" dirty="0" smtClean="0"/>
              <a:t> war </a:t>
            </a:r>
            <a:r>
              <a:rPr lang="en-US" baseline="0" dirty="0" err="1" smtClean="0"/>
              <a:t>durchschnittlich</a:t>
            </a:r>
            <a:r>
              <a:rPr lang="en-US" baseline="0" dirty="0" smtClean="0"/>
              <a:t> 0.78 und 1.15 </a:t>
            </a:r>
            <a:r>
              <a:rPr lang="en-US" baseline="0" dirty="0" err="1" smtClean="0"/>
              <a:t>Jahre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fortgeschritten</a:t>
            </a:r>
            <a:r>
              <a:rPr lang="en-US" baseline="0" dirty="0" smtClean="0"/>
              <a:t> in FDG-PET und MRT. </a:t>
            </a:r>
            <a:r>
              <a:rPr lang="en-US" baseline="0" dirty="0" err="1" smtClean="0"/>
              <a:t>Eine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klarere</a:t>
            </a:r>
            <a:r>
              <a:rPr lang="en-US" baseline="0" dirty="0" smtClean="0"/>
              <a:t> Separation </a:t>
            </a:r>
            <a:r>
              <a:rPr lang="en-US" baseline="0" dirty="0" err="1" smtClean="0"/>
              <a:t>zwischen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gesundem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erkranktem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Hirnalter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</a:t>
            </a:r>
            <a:r>
              <a:rPr lang="en-US" baseline="0" dirty="0" smtClean="0"/>
              <a:t> also </a:t>
            </a:r>
            <a:r>
              <a:rPr lang="en-US" baseline="0" dirty="0" err="1" smtClean="0"/>
              <a:t>aus</a:t>
            </a:r>
            <a:r>
              <a:rPr lang="en-US" baseline="0" dirty="0" smtClean="0"/>
              <a:t> MRT </a:t>
            </a:r>
            <a:r>
              <a:rPr lang="en-US" baseline="0" dirty="0" err="1" smtClean="0"/>
              <a:t>Daten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erkennbar</a:t>
            </a:r>
            <a:r>
              <a:rPr lang="en-US" baseline="0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624A9-524B-4826-BAB9-D2FD0AF489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76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baseline="0" dirty="0" err="1" smtClean="0">
                <a:sym typeface="Wingdings" panose="05000000000000000000" pitchFamily="2" charset="2"/>
              </a:rPr>
              <a:t>Hirn-Regionen</a:t>
            </a:r>
            <a:r>
              <a:rPr lang="en-US" baseline="0" dirty="0" smtClean="0">
                <a:sym typeface="Wingdings" panose="05000000000000000000" pitchFamily="2" charset="2"/>
              </a:rPr>
              <a:t>, die </a:t>
            </a:r>
            <a:r>
              <a:rPr lang="en-US" baseline="0" dirty="0" err="1" smtClean="0">
                <a:sym typeface="Wingdings" panose="05000000000000000000" pitchFamily="2" charset="2"/>
              </a:rPr>
              <a:t>für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diese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Hirnalter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Berechnung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wichtig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waren</a:t>
            </a:r>
            <a:r>
              <a:rPr lang="en-US" baseline="0" dirty="0" smtClean="0">
                <a:sym typeface="Wingdings" panose="05000000000000000000" pitchFamily="2" charset="2"/>
              </a:rPr>
              <a:t>, </a:t>
            </a:r>
            <a:r>
              <a:rPr lang="en-US" baseline="0" dirty="0" err="1" smtClean="0">
                <a:sym typeface="Wingdings" panose="05000000000000000000" pitchFamily="2" charset="2"/>
              </a:rPr>
              <a:t>waren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unterschiedlich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zwischen</a:t>
            </a:r>
            <a:r>
              <a:rPr lang="en-US" baseline="0" dirty="0" smtClean="0">
                <a:sym typeface="Wingdings" panose="05000000000000000000" pitchFamily="2" charset="2"/>
              </a:rPr>
              <a:t> FDG-PET und MRT. In </a:t>
            </a:r>
            <a:r>
              <a:rPr lang="en-US" baseline="0" dirty="0" err="1" smtClean="0">
                <a:sym typeface="Wingdings" panose="05000000000000000000" pitchFamily="2" charset="2"/>
              </a:rPr>
              <a:t>beiden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Modalitäten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sehen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wir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jedoch</a:t>
            </a:r>
            <a:r>
              <a:rPr lang="en-US" baseline="0" dirty="0" smtClean="0">
                <a:sym typeface="Wingdings" panose="05000000000000000000" pitchFamily="2" charset="2"/>
              </a:rPr>
              <a:t>, </a:t>
            </a:r>
            <a:r>
              <a:rPr lang="en-US" baseline="0" dirty="0" err="1" smtClean="0">
                <a:sym typeface="Wingdings" panose="05000000000000000000" pitchFamily="2" charset="2"/>
              </a:rPr>
              <a:t>dass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wichtige</a:t>
            </a:r>
            <a:r>
              <a:rPr lang="en-US" baseline="0" dirty="0" smtClean="0">
                <a:sym typeface="Wingdings" panose="05000000000000000000" pitchFamily="2" charset="2"/>
              </a:rPr>
              <a:t> (rote </a:t>
            </a:r>
            <a:r>
              <a:rPr lang="en-US" baseline="0" dirty="0" err="1" smtClean="0">
                <a:sym typeface="Wingdings" panose="05000000000000000000" pitchFamily="2" charset="2"/>
              </a:rPr>
              <a:t>oder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blaue</a:t>
            </a:r>
            <a:r>
              <a:rPr lang="en-US" baseline="0" dirty="0" smtClean="0">
                <a:sym typeface="Wingdings" panose="05000000000000000000" pitchFamily="2" charset="2"/>
              </a:rPr>
              <a:t>) </a:t>
            </a:r>
            <a:r>
              <a:rPr lang="en-US" baseline="0" dirty="0" err="1" smtClean="0">
                <a:sym typeface="Wingdings" panose="05000000000000000000" pitchFamily="2" charset="2"/>
              </a:rPr>
              <a:t>Hirnregionen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sowohl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mit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Altern</a:t>
            </a:r>
            <a:r>
              <a:rPr lang="en-US" baseline="0" dirty="0" smtClean="0">
                <a:sym typeface="Wingdings" panose="05000000000000000000" pitchFamily="2" charset="2"/>
              </a:rPr>
              <a:t>, </a:t>
            </a:r>
            <a:r>
              <a:rPr lang="en-US" baseline="0" dirty="0" err="1" smtClean="0">
                <a:sym typeface="Wingdings" panose="05000000000000000000" pitchFamily="2" charset="2"/>
              </a:rPr>
              <a:t>als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auch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mit</a:t>
            </a:r>
            <a:r>
              <a:rPr lang="en-US" baseline="0" dirty="0" smtClean="0">
                <a:sym typeface="Wingdings" panose="05000000000000000000" pitchFamily="2" charset="2"/>
              </a:rPr>
              <a:t> der Alzheimer </a:t>
            </a:r>
            <a:r>
              <a:rPr lang="en-US" baseline="0" dirty="0" err="1" smtClean="0">
                <a:sym typeface="Wingdings" panose="05000000000000000000" pitchFamily="2" charset="2"/>
              </a:rPr>
              <a:t>Erkrankung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assoziiert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sind</a:t>
            </a:r>
            <a:r>
              <a:rPr lang="en-US" baseline="0" dirty="0" smtClean="0">
                <a:sym typeface="Wingdings" panose="05000000000000000000" pitchFamily="2" charset="2"/>
              </a:rPr>
              <a:t>. </a:t>
            </a:r>
            <a:r>
              <a:rPr lang="en-US" baseline="0" dirty="0" err="1" smtClean="0">
                <a:sym typeface="Wingdings" panose="05000000000000000000" pitchFamily="2" charset="2"/>
              </a:rPr>
              <a:t>Laut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diesen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Ergebnissen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haben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wir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erste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Anhaltspunkte</a:t>
            </a:r>
            <a:r>
              <a:rPr lang="en-US" baseline="0" dirty="0" smtClean="0">
                <a:sym typeface="Wingdings" panose="05000000000000000000" pitchFamily="2" charset="2"/>
              </a:rPr>
              <a:t>, </a:t>
            </a:r>
            <a:r>
              <a:rPr lang="en-US" baseline="0" dirty="0" err="1" smtClean="0">
                <a:sym typeface="Wingdings" panose="05000000000000000000" pitchFamily="2" charset="2"/>
              </a:rPr>
              <a:t>dass</a:t>
            </a:r>
            <a:r>
              <a:rPr lang="en-US" baseline="0" dirty="0" smtClean="0">
                <a:sym typeface="Wingdings" panose="05000000000000000000" pitchFamily="2" charset="2"/>
              </a:rPr>
              <a:t> Alzheimer </a:t>
            </a:r>
            <a:r>
              <a:rPr lang="en-US" baseline="0" dirty="0" err="1" smtClean="0">
                <a:sym typeface="Wingdings" panose="05000000000000000000" pitchFamily="2" charset="2"/>
              </a:rPr>
              <a:t>Demenz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nicht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nur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eine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Erkrankung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fortgeschrittenen</a:t>
            </a:r>
            <a:r>
              <a:rPr lang="en-US" baseline="0" dirty="0" smtClean="0">
                <a:sym typeface="Wingdings" panose="05000000000000000000" pitchFamily="2" charset="2"/>
              </a:rPr>
              <a:t> Alters </a:t>
            </a:r>
            <a:r>
              <a:rPr lang="en-US" baseline="0" dirty="0" err="1" smtClean="0">
                <a:sym typeface="Wingdings" panose="05000000000000000000" pitchFamily="2" charset="2"/>
              </a:rPr>
              <a:t>ist</a:t>
            </a:r>
            <a:r>
              <a:rPr lang="en-US" baseline="0" dirty="0" smtClean="0">
                <a:sym typeface="Wingdings" panose="05000000000000000000" pitchFamily="2" charset="2"/>
              </a:rPr>
              <a:t>, </a:t>
            </a:r>
            <a:r>
              <a:rPr lang="en-US" baseline="0" dirty="0" err="1" smtClean="0">
                <a:sym typeface="Wingdings" panose="05000000000000000000" pitchFamily="2" charset="2"/>
              </a:rPr>
              <a:t>sondern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dass</a:t>
            </a:r>
            <a:r>
              <a:rPr lang="en-US" baseline="0" dirty="0" smtClean="0">
                <a:sym typeface="Wingdings" panose="05000000000000000000" pitchFamily="2" charset="2"/>
              </a:rPr>
              <a:t> das </a:t>
            </a:r>
            <a:r>
              <a:rPr lang="en-US" baseline="0" dirty="0" err="1" smtClean="0">
                <a:sym typeface="Wingdings" panose="05000000000000000000" pitchFamily="2" charset="2"/>
              </a:rPr>
              <a:t>Gehirn</a:t>
            </a:r>
            <a:r>
              <a:rPr lang="en-US" baseline="0" dirty="0" smtClean="0">
                <a:sym typeface="Wingdings" panose="05000000000000000000" pitchFamily="2" charset="2"/>
              </a:rPr>
              <a:t> von Alzheimer </a:t>
            </a:r>
            <a:r>
              <a:rPr lang="en-US" baseline="0" dirty="0" err="1" smtClean="0">
                <a:sym typeface="Wingdings" panose="05000000000000000000" pitchFamily="2" charset="2"/>
              </a:rPr>
              <a:t>Patienten</a:t>
            </a:r>
            <a:r>
              <a:rPr lang="en-US" baseline="0" dirty="0" smtClean="0">
                <a:sym typeface="Wingdings" panose="05000000000000000000" pitchFamily="2" charset="2"/>
              </a:rPr>
              <a:t>, </a:t>
            </a:r>
            <a:r>
              <a:rPr lang="en-US" baseline="0" dirty="0" err="1" smtClean="0">
                <a:sym typeface="Wingdings" panose="05000000000000000000" pitchFamily="2" charset="2"/>
              </a:rPr>
              <a:t>zumindest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im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höheren</a:t>
            </a:r>
            <a:r>
              <a:rPr lang="en-US" baseline="0" dirty="0" smtClean="0">
                <a:sym typeface="Wingdings" panose="05000000000000000000" pitchFamily="2" charset="2"/>
              </a:rPr>
              <a:t> Alter, </a:t>
            </a:r>
            <a:r>
              <a:rPr lang="en-US" baseline="0" dirty="0" err="1" smtClean="0">
                <a:sym typeface="Wingdings" panose="05000000000000000000" pitchFamily="2" charset="2"/>
              </a:rPr>
              <a:t>ein</a:t>
            </a:r>
            <a:r>
              <a:rPr lang="en-US" baseline="0" dirty="0" smtClean="0">
                <a:sym typeface="Wingdings" panose="05000000000000000000" pitchFamily="2" charset="2"/>
              </a:rPr>
              <a:t> “</a:t>
            </a:r>
            <a:r>
              <a:rPr lang="en-US" baseline="0" dirty="0" err="1" smtClean="0">
                <a:sym typeface="Wingdings" panose="05000000000000000000" pitchFamily="2" charset="2"/>
              </a:rPr>
              <a:t>Leben</a:t>
            </a:r>
            <a:r>
              <a:rPr lang="en-US" baseline="0" dirty="0" smtClean="0">
                <a:sym typeface="Wingdings" panose="05000000000000000000" pitchFamily="2" charset="2"/>
              </a:rPr>
              <a:t> auf der </a:t>
            </a:r>
            <a:r>
              <a:rPr lang="en-US" baseline="0" dirty="0" err="1" smtClean="0">
                <a:sym typeface="Wingdings" panose="05000000000000000000" pitchFamily="2" charset="2"/>
              </a:rPr>
              <a:t>Überholspur</a:t>
            </a:r>
            <a:r>
              <a:rPr lang="en-US" baseline="0" dirty="0" smtClean="0">
                <a:sym typeface="Wingdings" panose="05000000000000000000" pitchFamily="2" charset="2"/>
              </a:rPr>
              <a:t>” </a:t>
            </a:r>
            <a:r>
              <a:rPr lang="en-US" baseline="0" dirty="0" err="1" smtClean="0">
                <a:sym typeface="Wingdings" panose="05000000000000000000" pitchFamily="2" charset="2"/>
              </a:rPr>
              <a:t>zeigt</a:t>
            </a:r>
            <a:r>
              <a:rPr lang="en-US" baseline="0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6C2A-97B1-4F65-A495-B43173CE9A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6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w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w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w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2"/>
          <a:stretch>
            <a:fillRect/>
          </a:stretch>
        </p:blipFill>
        <p:spPr bwMode="auto">
          <a:xfrm>
            <a:off x="334434" y="1604434"/>
            <a:ext cx="11523133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17" y="1708151"/>
            <a:ext cx="9218083" cy="5151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18" y="565151"/>
            <a:ext cx="2247900" cy="776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umsplatzhalter 4"/>
          <p:cNvSpPr txBox="1">
            <a:spLocks/>
          </p:cNvSpPr>
          <p:nvPr/>
        </p:nvSpPr>
        <p:spPr>
          <a:xfrm>
            <a:off x="5039785" y="6212417"/>
            <a:ext cx="673100" cy="192616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67" dirty="0" smtClean="0"/>
              <a:t>00.00.2016</a:t>
            </a:r>
            <a:endParaRPr lang="de-DE" sz="1067" dirty="0"/>
          </a:p>
        </p:txBody>
      </p:sp>
      <p:sp>
        <p:nvSpPr>
          <p:cNvPr id="8" name="Fußzeilenplatzhalter 5"/>
          <p:cNvSpPr txBox="1">
            <a:spLocks/>
          </p:cNvSpPr>
          <p:nvPr/>
        </p:nvSpPr>
        <p:spPr>
          <a:xfrm>
            <a:off x="5808133" y="6212417"/>
            <a:ext cx="5759451" cy="192616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67" dirty="0" smtClean="0"/>
              <a:t>Ort | Name des Vortragenden | Abteilung</a:t>
            </a:r>
            <a:endParaRPr lang="de-DE" sz="1067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039883" y="3332990"/>
            <a:ext cx="6527701" cy="1344149"/>
          </a:xfrm>
        </p:spPr>
        <p:txBody>
          <a:bodyPr anchor="b"/>
          <a:lstStyle>
            <a:lvl1pPr algn="l" defTabSz="1219170" rtl="0" eaLnBrk="1" latinLnBrk="0" hangingPunct="1">
              <a:spcBef>
                <a:spcPct val="0"/>
              </a:spcBef>
              <a:buNone/>
              <a:defRPr lang="en-US" sz="2933" kern="1200" dirty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39884" y="5061288"/>
            <a:ext cx="6528725" cy="960000"/>
          </a:xfrm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800"/>
              </a:spcAft>
              <a:buFontTx/>
              <a:buNone/>
              <a:defRPr lang="en-US" sz="2133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smtClean="0"/>
              <a:t>Formatvorlage des Untertitelmasters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48842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34434" y="1604434"/>
            <a:ext cx="11523133" cy="4417484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84879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624419" y="1604434"/>
            <a:ext cx="10943167" cy="44174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lang="de-DE" sz="2133" i="1" kern="1200" dirty="0" smtClean="0">
                <a:solidFill>
                  <a:srgbClr val="B1B2C5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19982" indent="0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None/>
              <a:defRPr sz="2133"/>
            </a:lvl2pPr>
            <a:lvl3pPr marL="479988" indent="-479988"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+mj-lt"/>
              <a:buAutoNum type="arabicPeriod"/>
              <a:defRPr lang="de-DE" sz="2133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719982" indent="0">
              <a:spcBef>
                <a:spcPts val="600"/>
              </a:spcBef>
              <a:buNone/>
              <a:defRPr sz="2133" i="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719982" indent="0">
              <a:spcBef>
                <a:spcPts val="600"/>
              </a:spcBef>
              <a:buFont typeface="Arial" panose="020B0604020202020204" pitchFamily="34" charset="0"/>
              <a:buNone/>
              <a:defRPr sz="2133" i="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719982" indent="0">
              <a:spcBef>
                <a:spcPts val="600"/>
              </a:spcBef>
              <a:buFont typeface="Arial" panose="020B0604020202020204" pitchFamily="34" charset="0"/>
              <a:buNone/>
              <a:defRPr sz="2133" i="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719982" indent="0">
              <a:spcBef>
                <a:spcPts val="600"/>
              </a:spcBef>
              <a:buFont typeface="Arial" panose="020B0604020202020204" pitchFamily="34" charset="0"/>
              <a:buNone/>
              <a:defRPr sz="2133" i="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719982" indent="0">
              <a:spcBef>
                <a:spcPts val="600"/>
              </a:spcBef>
              <a:buClr>
                <a:schemeClr val="tx2"/>
              </a:buClr>
              <a:buSzPct val="120000"/>
              <a:buFont typeface="Arial Rounded MT Bold" panose="020F0704030504030204" pitchFamily="34" charset="0"/>
              <a:buNone/>
              <a:defRPr sz="2133" i="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719982" indent="0">
              <a:spcBef>
                <a:spcPts val="600"/>
              </a:spcBef>
              <a:buFont typeface="Arial" panose="020B0604020202020204" pitchFamily="34" charset="0"/>
              <a:buNone/>
              <a:defRPr sz="2133" i="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59714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4416" y="1604434"/>
            <a:ext cx="5376335" cy="4417484"/>
          </a:xfrm>
        </p:spPr>
        <p:txBody>
          <a:bodyPr/>
          <a:lstStyle>
            <a:lvl1pPr>
              <a:defRPr sz="2133"/>
            </a:lvl1pPr>
            <a:lvl2pPr marL="335992" indent="-335992">
              <a:buClr>
                <a:schemeClr val="tx2"/>
              </a:buClr>
              <a:defRPr lang="de-DE" sz="24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>
              <a:defRPr sz="1867"/>
            </a:lvl3pPr>
            <a:lvl4pPr>
              <a:defRPr sz="1867"/>
            </a:lvl4pPr>
            <a:lvl5pPr>
              <a:defRPr sz="2133" baseline="0"/>
            </a:lvl5pPr>
            <a:lvl6pPr>
              <a:defRPr sz="2133"/>
            </a:lvl6pPr>
            <a:lvl7pPr>
              <a:defRPr sz="1600"/>
            </a:lvl7pPr>
            <a:lvl8pPr marL="1127972" indent="-215995">
              <a:buClr>
                <a:schemeClr val="tx2"/>
              </a:buClr>
              <a:buSzPct val="120000"/>
              <a:buFont typeface="Arial Rounded MT Bold" panose="020F0704030504030204" pitchFamily="34" charset="0"/>
              <a:buChar char="›"/>
              <a:defRPr sz="1333"/>
            </a:lvl8pPr>
            <a:lvl9pPr>
              <a:defRPr sz="1333"/>
            </a:lvl9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584" y="1604434"/>
            <a:ext cx="5376000" cy="4417484"/>
          </a:xfrm>
        </p:spPr>
        <p:txBody>
          <a:bodyPr/>
          <a:lstStyle>
            <a:lvl1pPr>
              <a:defRPr lang="de-DE" dirty="0" smtClean="0"/>
            </a:lvl1pPr>
            <a:lvl2pPr>
              <a:buClr>
                <a:schemeClr val="tx2"/>
              </a:buCl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 smtClean="0"/>
            </a:lvl5pPr>
            <a:lvl6pPr>
              <a:defRPr lang="de-DE" dirty="0" smtClean="0"/>
            </a:lvl6pPr>
            <a:lvl7pPr>
              <a:defRPr lang="de-DE" dirty="0" smtClean="0"/>
            </a:lvl7pPr>
            <a:lvl8pPr>
              <a:defRPr lang="de-DE" dirty="0" smtClean="0"/>
            </a:lvl8pPr>
            <a:lvl9pPr>
              <a:defRPr lang="en-US" dirty="0"/>
            </a:lvl9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70606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584" y="1604434"/>
            <a:ext cx="5376000" cy="4417484"/>
          </a:xfrm>
        </p:spPr>
        <p:txBody>
          <a:bodyPr/>
          <a:lstStyle>
            <a:lvl1pPr>
              <a:defRPr lang="de-DE" dirty="0" smtClean="0"/>
            </a:lvl1pPr>
            <a:lvl2pPr>
              <a:buClr>
                <a:schemeClr val="tx2"/>
              </a:buCl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 smtClean="0"/>
            </a:lvl5pPr>
            <a:lvl6pPr>
              <a:defRPr lang="de-DE" dirty="0" smtClean="0"/>
            </a:lvl6pPr>
            <a:lvl7pPr>
              <a:defRPr lang="de-DE" dirty="0" smtClean="0"/>
            </a:lvl7pPr>
            <a:lvl8pPr>
              <a:defRPr lang="de-DE" dirty="0" smtClean="0"/>
            </a:lvl8pPr>
            <a:lvl9pPr>
              <a:defRPr lang="en-US" dirty="0"/>
            </a:lvl9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34434" y="1604434"/>
            <a:ext cx="5666317" cy="4417484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60856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4416" y="1604434"/>
            <a:ext cx="5376335" cy="4417484"/>
          </a:xfrm>
        </p:spPr>
        <p:txBody>
          <a:bodyPr/>
          <a:lstStyle>
            <a:lvl1pPr>
              <a:defRPr sz="2133"/>
            </a:lvl1pPr>
            <a:lvl2pPr marL="335992" indent="-335992">
              <a:buClr>
                <a:schemeClr val="tx2"/>
              </a:buClr>
              <a:defRPr lang="de-DE" sz="2133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600"/>
            </a:lvl4pPr>
            <a:lvl5pPr>
              <a:defRPr sz="2133" baseline="0"/>
            </a:lvl5pPr>
            <a:lvl6pPr>
              <a:defRPr sz="2133"/>
            </a:lvl6pPr>
            <a:lvl7pPr>
              <a:defRPr sz="1600"/>
            </a:lvl7pPr>
            <a:lvl8pPr marL="1127972" indent="-215995">
              <a:buClr>
                <a:schemeClr val="tx2"/>
              </a:buClr>
              <a:buSzPct val="120000"/>
              <a:buFont typeface="Arial Rounded MT Bold" panose="020F0704030504030204" pitchFamily="34" charset="0"/>
              <a:buChar char="›"/>
              <a:defRPr sz="1333"/>
            </a:lvl8pPr>
            <a:lvl9pPr>
              <a:defRPr sz="1333"/>
            </a:lvl9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191253" y="1604434"/>
            <a:ext cx="5666316" cy="4417484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483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334434" y="1604434"/>
            <a:ext cx="5666317" cy="4417484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4"/>
          </p:nvPr>
        </p:nvSpPr>
        <p:spPr>
          <a:xfrm>
            <a:off x="6191253" y="1604434"/>
            <a:ext cx="5666313" cy="4417484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68046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jekt und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624419" y="1604434"/>
            <a:ext cx="8159748" cy="4417484"/>
          </a:xfrm>
        </p:spPr>
        <p:txBody>
          <a:bodyPr/>
          <a:lstStyle>
            <a:lvl2pPr>
              <a:buClr>
                <a:schemeClr val="tx2"/>
              </a:buClr>
              <a:defRPr/>
            </a:lvl2pPr>
            <a:lvl5pPr>
              <a:defRPr/>
            </a:lvl5pPr>
            <a:lvl7pPr>
              <a:defRPr/>
            </a:lvl7pPr>
            <a:lvl8pPr marL="1127972" indent="-215995">
              <a:buClr>
                <a:schemeClr val="tx2"/>
              </a:buClr>
              <a:buSzPct val="120000"/>
              <a:buFont typeface="Arial Rounded MT Bold" panose="020F0704030504030204" pitchFamily="34" charset="0"/>
              <a:buChar char="›"/>
              <a:defRPr/>
            </a:lvl8pPr>
            <a:lvl9pPr>
              <a:defRPr/>
            </a:lvl9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4"/>
          </p:nvPr>
        </p:nvSpPr>
        <p:spPr>
          <a:xfrm>
            <a:off x="8976786" y="1604434"/>
            <a:ext cx="2880783" cy="2111905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5"/>
          </p:nvPr>
        </p:nvSpPr>
        <p:spPr>
          <a:xfrm>
            <a:off x="8976786" y="3909485"/>
            <a:ext cx="2880783" cy="2112433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8284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ünf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/>
          <p:cNvSpPr>
            <a:spLocks noGrp="1"/>
          </p:cNvSpPr>
          <p:nvPr>
            <p:ph type="pic" sz="quarter" idx="19"/>
          </p:nvPr>
        </p:nvSpPr>
        <p:spPr>
          <a:xfrm>
            <a:off x="624417" y="1604798"/>
            <a:ext cx="2590800" cy="2111541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18" name="Bildplatzhalter 17"/>
          <p:cNvSpPr>
            <a:spLocks noGrp="1"/>
          </p:cNvSpPr>
          <p:nvPr>
            <p:ph type="pic" sz="quarter" idx="20"/>
          </p:nvPr>
        </p:nvSpPr>
        <p:spPr>
          <a:xfrm>
            <a:off x="624417" y="3909485"/>
            <a:ext cx="2590800" cy="2112433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20" name="Bildplatzhalter 19"/>
          <p:cNvSpPr>
            <a:spLocks noGrp="1"/>
          </p:cNvSpPr>
          <p:nvPr>
            <p:ph type="pic" sz="quarter" idx="21"/>
          </p:nvPr>
        </p:nvSpPr>
        <p:spPr>
          <a:xfrm>
            <a:off x="3407834" y="1604798"/>
            <a:ext cx="2592917" cy="2111541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22" name="Bildplatzhalter 21"/>
          <p:cNvSpPr>
            <a:spLocks noGrp="1"/>
          </p:cNvSpPr>
          <p:nvPr>
            <p:ph type="pic" sz="quarter" idx="22"/>
          </p:nvPr>
        </p:nvSpPr>
        <p:spPr>
          <a:xfrm>
            <a:off x="3407834" y="3909485"/>
            <a:ext cx="2592917" cy="2112433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24" name="Bildplatzhalter 23"/>
          <p:cNvSpPr>
            <a:spLocks noGrp="1"/>
          </p:cNvSpPr>
          <p:nvPr>
            <p:ph type="pic" sz="quarter" idx="23"/>
          </p:nvPr>
        </p:nvSpPr>
        <p:spPr>
          <a:xfrm>
            <a:off x="6191253" y="1604797"/>
            <a:ext cx="5666315" cy="4417121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60098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ilder und Text/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/>
          <p:cNvSpPr>
            <a:spLocks noGrp="1"/>
          </p:cNvSpPr>
          <p:nvPr>
            <p:ph type="pic" sz="quarter" idx="19"/>
          </p:nvPr>
        </p:nvSpPr>
        <p:spPr>
          <a:xfrm>
            <a:off x="624417" y="1604433"/>
            <a:ext cx="2590800" cy="2112432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18" name="Bildplatzhalter 17"/>
          <p:cNvSpPr>
            <a:spLocks noGrp="1"/>
          </p:cNvSpPr>
          <p:nvPr>
            <p:ph type="pic" sz="quarter" idx="20"/>
          </p:nvPr>
        </p:nvSpPr>
        <p:spPr>
          <a:xfrm>
            <a:off x="624417" y="3909485"/>
            <a:ext cx="2590800" cy="2112433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20" name="Bildplatzhalter 19"/>
          <p:cNvSpPr>
            <a:spLocks noGrp="1"/>
          </p:cNvSpPr>
          <p:nvPr>
            <p:ph type="pic" sz="quarter" idx="21"/>
          </p:nvPr>
        </p:nvSpPr>
        <p:spPr>
          <a:xfrm>
            <a:off x="3407834" y="1604433"/>
            <a:ext cx="2592917" cy="2112433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22" name="Bildplatzhalter 21"/>
          <p:cNvSpPr>
            <a:spLocks noGrp="1"/>
          </p:cNvSpPr>
          <p:nvPr>
            <p:ph type="pic" sz="quarter" idx="22"/>
          </p:nvPr>
        </p:nvSpPr>
        <p:spPr>
          <a:xfrm>
            <a:off x="3407834" y="3909485"/>
            <a:ext cx="2592917" cy="2112433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23"/>
          </p:nvPr>
        </p:nvSpPr>
        <p:spPr>
          <a:xfrm>
            <a:off x="6191253" y="1604431"/>
            <a:ext cx="5666316" cy="441748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49488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00024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1" y="0"/>
            <a:ext cx="1154218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ußzeilenplatzhalter 4"/>
          <p:cNvSpPr txBox="1">
            <a:spLocks/>
          </p:cNvSpPr>
          <p:nvPr/>
        </p:nvSpPr>
        <p:spPr>
          <a:xfrm>
            <a:off x="3503713" y="5829302"/>
            <a:ext cx="8273598" cy="177216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67" noProof="0" dirty="0" smtClean="0"/>
              <a:t>April 29 2022 | </a:t>
            </a:r>
            <a:r>
              <a:rPr lang="en-US" sz="1067" noProof="0" dirty="0" smtClean="0"/>
              <a:t>Leipzig| </a:t>
            </a:r>
            <a:r>
              <a:rPr lang="en-US" sz="1067" noProof="0" dirty="0" smtClean="0"/>
              <a:t>Elena</a:t>
            </a:r>
            <a:r>
              <a:rPr lang="en-US" sz="1067" baseline="0" noProof="0" dirty="0" smtClean="0"/>
              <a:t> Doering, MSc.</a:t>
            </a:r>
            <a:endParaRPr lang="en-US" sz="1067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03712" y="2372883"/>
            <a:ext cx="8063872" cy="1344000"/>
          </a:xfrm>
        </p:spPr>
        <p:txBody>
          <a:bodyPr anchor="b"/>
          <a:lstStyle>
            <a:lvl1pPr algn="l" defTabSz="1219170" rtl="0" eaLnBrk="1" latinLnBrk="0" hangingPunct="1">
              <a:spcBef>
                <a:spcPct val="0"/>
              </a:spcBef>
              <a:buNone/>
              <a:defRPr lang="en-US" sz="2933" kern="1200" dirty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03712" y="3909483"/>
            <a:ext cx="8063872" cy="1151699"/>
          </a:xfrm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667"/>
              </a:spcAft>
              <a:buFontTx/>
              <a:buNone/>
              <a:defRPr lang="en-US" sz="2133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 smtClean="0"/>
              <a:t>Formatvorlage</a:t>
            </a:r>
            <a:r>
              <a:rPr lang="en-US" noProof="0" dirty="0" smtClean="0"/>
              <a:t> des </a:t>
            </a:r>
            <a:r>
              <a:rPr lang="en-US" noProof="0" dirty="0" err="1" smtClean="0"/>
              <a:t>Untertitelmasters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pic>
        <p:nvPicPr>
          <p:cNvPr id="9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37" y="243275"/>
            <a:ext cx="2247900" cy="776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/>
          <a:srcRect l="1684" t="16204" r="86638" b="69691"/>
          <a:stretch/>
        </p:blipFill>
        <p:spPr>
          <a:xfrm>
            <a:off x="6788232" y="243275"/>
            <a:ext cx="1121429" cy="76194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5"/>
          <a:srcRect l="961" t="14457" r="89374" b="77517"/>
          <a:stretch/>
        </p:blipFill>
        <p:spPr>
          <a:xfrm>
            <a:off x="3978701" y="152790"/>
            <a:ext cx="1600200" cy="7475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61" y="311625"/>
            <a:ext cx="2305323" cy="67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47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502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334434" y="357717"/>
            <a:ext cx="11523133" cy="56642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83252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ßes Bild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5"/>
          </p:nvPr>
        </p:nvSpPr>
        <p:spPr>
          <a:xfrm>
            <a:off x="334434" y="357717"/>
            <a:ext cx="11523133" cy="56642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24417" y="644040"/>
            <a:ext cx="5376333" cy="537787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3733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3733"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None/>
              <a:defRPr sz="3733"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 marL="0" indent="0">
              <a:spcBef>
                <a:spcPts val="0"/>
              </a:spcBef>
              <a:buClr>
                <a:schemeClr val="bg1"/>
              </a:buClr>
              <a:buNone/>
              <a:defRPr sz="3733"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3733"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79646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oßes Bild mit Text ohne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5"/>
          </p:nvPr>
        </p:nvSpPr>
        <p:spPr>
          <a:xfrm>
            <a:off x="334435" y="357717"/>
            <a:ext cx="11523132" cy="6144684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24417" y="645371"/>
            <a:ext cx="5376333" cy="3071495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3733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3733"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None/>
              <a:defRPr sz="3733"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 marL="0" indent="0">
              <a:spcBef>
                <a:spcPts val="0"/>
              </a:spcBef>
              <a:buClr>
                <a:schemeClr val="bg1"/>
              </a:buClr>
              <a:buNone/>
              <a:defRPr sz="3733"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3733"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0994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334435" y="357717"/>
            <a:ext cx="5666317" cy="56642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6191252" y="357717"/>
            <a:ext cx="5666315" cy="56642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51302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große Obje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4"/>
          </p:nvPr>
        </p:nvSpPr>
        <p:spPr>
          <a:xfrm>
            <a:off x="6191253" y="357717"/>
            <a:ext cx="5666316" cy="5664200"/>
          </a:xfrm>
        </p:spPr>
        <p:txBody>
          <a:bodyPr lIns="216000" tIns="144000" rIns="216000" bIns="144000"/>
          <a:lstStyle>
            <a:lvl1pPr>
              <a:defRPr/>
            </a:lvl1pPr>
            <a:lvl2pPr>
              <a:buClr>
                <a:schemeClr val="tx2"/>
              </a:buClr>
              <a:defRPr/>
            </a:lvl2pPr>
            <a:lvl5pPr>
              <a:defRPr/>
            </a:lvl5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5"/>
          </p:nvPr>
        </p:nvSpPr>
        <p:spPr>
          <a:xfrm>
            <a:off x="334434" y="357717"/>
            <a:ext cx="5666317" cy="5664200"/>
          </a:xfrm>
        </p:spPr>
        <p:txBody>
          <a:bodyPr lIns="216000" tIns="144000" rIns="216000" bIns="144000"/>
          <a:lstStyle>
            <a:lvl5pPr>
              <a:defRPr/>
            </a:lvl5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11095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u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47919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luß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551" y="6136217"/>
            <a:ext cx="1638300" cy="56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334434" y="357717"/>
            <a:ext cx="11523133" cy="56642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8883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und Inhalt_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12192000" cy="141181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3"/>
          </p:nvPr>
        </p:nvSpPr>
        <p:spPr>
          <a:xfrm>
            <a:off x="624419" y="1604434"/>
            <a:ext cx="10943167" cy="4417484"/>
          </a:xfrm>
        </p:spPr>
        <p:txBody>
          <a:bodyPr/>
          <a:lstStyle>
            <a:lvl5pPr>
              <a:defRPr/>
            </a:lvl5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 smtClean="0"/>
              <a:t>Titelmasterformat durch Klicken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8118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59717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4"/>
          <a:stretch>
            <a:fillRect/>
          </a:stretch>
        </p:blipFill>
        <p:spPr bwMode="auto">
          <a:xfrm>
            <a:off x="334434" y="1604434"/>
            <a:ext cx="11523133" cy="499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8" descr="Unbenannt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247" r="6053" b="27148"/>
          <a:stretch>
            <a:fillRect/>
          </a:stretch>
        </p:blipFill>
        <p:spPr bwMode="auto">
          <a:xfrm>
            <a:off x="1007533" y="0"/>
            <a:ext cx="11184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18" y="565151"/>
            <a:ext cx="2247900" cy="776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umsplatzhalter 3"/>
          <p:cNvSpPr txBox="1">
            <a:spLocks/>
          </p:cNvSpPr>
          <p:nvPr/>
        </p:nvSpPr>
        <p:spPr>
          <a:xfrm>
            <a:off x="5327651" y="6212417"/>
            <a:ext cx="673100" cy="192616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67" dirty="0" smtClean="0"/>
              <a:t>00.00.2016</a:t>
            </a:r>
            <a:endParaRPr lang="de-DE" sz="1067" dirty="0"/>
          </a:p>
        </p:txBody>
      </p:sp>
      <p:sp>
        <p:nvSpPr>
          <p:cNvPr id="8" name="Fußzeilenplatzhalter 4"/>
          <p:cNvSpPr txBox="1">
            <a:spLocks/>
          </p:cNvSpPr>
          <p:nvPr/>
        </p:nvSpPr>
        <p:spPr>
          <a:xfrm>
            <a:off x="6098118" y="6212417"/>
            <a:ext cx="5759449" cy="192616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67" dirty="0" smtClean="0"/>
              <a:t>Ort | Name des Vortragenden | Abteilung</a:t>
            </a:r>
            <a:endParaRPr lang="de-DE" sz="1067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27915" y="3332989"/>
            <a:ext cx="6527701" cy="1344151"/>
          </a:xfrm>
        </p:spPr>
        <p:txBody>
          <a:bodyPr anchor="b"/>
          <a:lstStyle>
            <a:lvl1pPr algn="l" defTabSz="1219170" rtl="0" eaLnBrk="1" latinLnBrk="0" hangingPunct="1">
              <a:spcBef>
                <a:spcPct val="0"/>
              </a:spcBef>
              <a:buNone/>
              <a:defRPr lang="en-US" sz="2933" kern="1200" dirty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327915" y="5061181"/>
            <a:ext cx="6527701" cy="960736"/>
          </a:xfrm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667"/>
              </a:spcAft>
              <a:buFontTx/>
              <a:buNone/>
              <a:defRPr lang="en-US" sz="2133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69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el und Inhalt_dunke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12192000" cy="1411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Inhaltsplatzhalter 9"/>
          <p:cNvSpPr>
            <a:spLocks noGrp="1"/>
          </p:cNvSpPr>
          <p:nvPr>
            <p:ph sz="quarter" idx="13"/>
          </p:nvPr>
        </p:nvSpPr>
        <p:spPr>
          <a:xfrm>
            <a:off x="624419" y="1604434"/>
            <a:ext cx="10943167" cy="44174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dirty="0" smtClean="0"/>
              <a:t>Formatvorlagen des Textmasters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de-DE" noProof="0" dirty="0" smtClean="0"/>
              <a:t>Titelmasterformat durch Klicken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5256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2"/>
          <a:stretch>
            <a:fillRect/>
          </a:stretch>
        </p:blipFill>
        <p:spPr bwMode="auto">
          <a:xfrm>
            <a:off x="334434" y="1604434"/>
            <a:ext cx="11523133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17" y="1708151"/>
            <a:ext cx="9218083" cy="5151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18" y="565151"/>
            <a:ext cx="2247900" cy="776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umsplatzhalter 4"/>
          <p:cNvSpPr txBox="1">
            <a:spLocks/>
          </p:cNvSpPr>
          <p:nvPr/>
        </p:nvSpPr>
        <p:spPr>
          <a:xfrm>
            <a:off x="5039785" y="6212417"/>
            <a:ext cx="673100" cy="192616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67" dirty="0" smtClean="0"/>
              <a:t>00.00.2016</a:t>
            </a:r>
            <a:endParaRPr lang="de-DE" sz="1067" dirty="0"/>
          </a:p>
        </p:txBody>
      </p:sp>
      <p:sp>
        <p:nvSpPr>
          <p:cNvPr id="8" name="Fußzeilenplatzhalter 5"/>
          <p:cNvSpPr txBox="1">
            <a:spLocks/>
          </p:cNvSpPr>
          <p:nvPr/>
        </p:nvSpPr>
        <p:spPr>
          <a:xfrm>
            <a:off x="5808133" y="6212417"/>
            <a:ext cx="5759451" cy="192616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67" dirty="0" smtClean="0"/>
              <a:t>Ort | Name des Vortragenden | Abteilung</a:t>
            </a:r>
            <a:endParaRPr lang="de-DE" sz="1067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039883" y="3332990"/>
            <a:ext cx="6527701" cy="1344149"/>
          </a:xfrm>
        </p:spPr>
        <p:txBody>
          <a:bodyPr anchor="b"/>
          <a:lstStyle>
            <a:lvl1pPr algn="l" defTabSz="1219170" rtl="0" eaLnBrk="1" latinLnBrk="0" hangingPunct="1">
              <a:spcBef>
                <a:spcPct val="0"/>
              </a:spcBef>
              <a:buNone/>
              <a:defRPr lang="en-US" sz="2933" kern="1200" dirty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39884" y="5061288"/>
            <a:ext cx="6528725" cy="960000"/>
          </a:xfrm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800"/>
              </a:spcAft>
              <a:buFontTx/>
              <a:buNone/>
              <a:defRPr lang="en-US" sz="2133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smtClean="0"/>
              <a:t>Formatvorlage des Untertitelmasters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94405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1" y="0"/>
            <a:ext cx="1154218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ußzeilenplatzhalter 4"/>
          <p:cNvSpPr txBox="1">
            <a:spLocks/>
          </p:cNvSpPr>
          <p:nvPr/>
        </p:nvSpPr>
        <p:spPr>
          <a:xfrm>
            <a:off x="3503713" y="5829302"/>
            <a:ext cx="8273598" cy="177216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67" noProof="0" dirty="0" smtClean="0"/>
              <a:t>March 18, 2022 | Barcelona | Elena</a:t>
            </a:r>
            <a:r>
              <a:rPr lang="en-US" sz="1067" baseline="0" noProof="0" dirty="0" smtClean="0"/>
              <a:t> Doering, MSc.</a:t>
            </a:r>
            <a:endParaRPr lang="en-US" sz="1067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03712" y="2372883"/>
            <a:ext cx="8063872" cy="1344000"/>
          </a:xfrm>
        </p:spPr>
        <p:txBody>
          <a:bodyPr anchor="b"/>
          <a:lstStyle>
            <a:lvl1pPr algn="l" defTabSz="1219170" rtl="0" eaLnBrk="1" latinLnBrk="0" hangingPunct="1">
              <a:spcBef>
                <a:spcPct val="0"/>
              </a:spcBef>
              <a:buNone/>
              <a:defRPr lang="en-US" sz="2933" kern="1200" dirty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03712" y="3909483"/>
            <a:ext cx="8063872" cy="1151699"/>
          </a:xfrm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667"/>
              </a:spcAft>
              <a:buFontTx/>
              <a:buNone/>
              <a:defRPr lang="en-US" sz="2133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 smtClean="0"/>
              <a:t>Formatvorlage</a:t>
            </a:r>
            <a:r>
              <a:rPr lang="en-US" noProof="0" dirty="0" smtClean="0"/>
              <a:t> des </a:t>
            </a:r>
            <a:r>
              <a:rPr lang="en-US" noProof="0" dirty="0" err="1" smtClean="0"/>
              <a:t>Untertitelmasters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pic>
        <p:nvPicPr>
          <p:cNvPr id="9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37" y="243275"/>
            <a:ext cx="2247900" cy="776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/>
          <a:srcRect l="1684" t="16204" r="86638" b="69691"/>
          <a:stretch/>
        </p:blipFill>
        <p:spPr>
          <a:xfrm>
            <a:off x="6788232" y="243275"/>
            <a:ext cx="1121429" cy="76194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5"/>
          <a:srcRect l="961" t="14457" r="89374" b="77517"/>
          <a:stretch/>
        </p:blipFill>
        <p:spPr>
          <a:xfrm>
            <a:off x="3978701" y="152790"/>
            <a:ext cx="1600200" cy="7475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61" y="311625"/>
            <a:ext cx="2305323" cy="67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45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4"/>
          <a:stretch>
            <a:fillRect/>
          </a:stretch>
        </p:blipFill>
        <p:spPr bwMode="auto">
          <a:xfrm>
            <a:off x="334434" y="1604434"/>
            <a:ext cx="11523133" cy="499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8" descr="Unbenannt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247" r="6053" b="27148"/>
          <a:stretch>
            <a:fillRect/>
          </a:stretch>
        </p:blipFill>
        <p:spPr bwMode="auto">
          <a:xfrm>
            <a:off x="1007533" y="0"/>
            <a:ext cx="11184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18" y="565151"/>
            <a:ext cx="2247900" cy="776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umsplatzhalter 3"/>
          <p:cNvSpPr txBox="1">
            <a:spLocks/>
          </p:cNvSpPr>
          <p:nvPr/>
        </p:nvSpPr>
        <p:spPr>
          <a:xfrm>
            <a:off x="5327651" y="6212417"/>
            <a:ext cx="673100" cy="192616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67" dirty="0" smtClean="0"/>
              <a:t>00.00.2016</a:t>
            </a:r>
            <a:endParaRPr lang="de-DE" sz="1067" dirty="0"/>
          </a:p>
        </p:txBody>
      </p:sp>
      <p:sp>
        <p:nvSpPr>
          <p:cNvPr id="8" name="Fußzeilenplatzhalter 4"/>
          <p:cNvSpPr txBox="1">
            <a:spLocks/>
          </p:cNvSpPr>
          <p:nvPr/>
        </p:nvSpPr>
        <p:spPr>
          <a:xfrm>
            <a:off x="6098118" y="6212417"/>
            <a:ext cx="5759449" cy="192616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67" dirty="0" smtClean="0"/>
              <a:t>Ort | Name des Vortragenden | Abteilung</a:t>
            </a:r>
            <a:endParaRPr lang="de-DE" sz="1067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27915" y="3332989"/>
            <a:ext cx="6527701" cy="1344151"/>
          </a:xfrm>
        </p:spPr>
        <p:txBody>
          <a:bodyPr anchor="b"/>
          <a:lstStyle>
            <a:lvl1pPr algn="l" defTabSz="1219170" rtl="0" eaLnBrk="1" latinLnBrk="0" hangingPunct="1">
              <a:spcBef>
                <a:spcPct val="0"/>
              </a:spcBef>
              <a:buNone/>
              <a:defRPr lang="en-US" sz="2933" kern="1200" dirty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327915" y="5061181"/>
            <a:ext cx="6527701" cy="960736"/>
          </a:xfrm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667"/>
              </a:spcAft>
              <a:buFontTx/>
              <a:buNone/>
              <a:defRPr lang="en-US" sz="2133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304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8" descr="Unbenannt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7" r="6033" b="27148"/>
          <a:stretch>
            <a:fillRect/>
          </a:stretch>
        </p:blipFill>
        <p:spPr bwMode="auto">
          <a:xfrm>
            <a:off x="1005418" y="0"/>
            <a:ext cx="1118658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18" y="565151"/>
            <a:ext cx="2247900" cy="776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umsplatzhalter 3"/>
          <p:cNvSpPr txBox="1">
            <a:spLocks/>
          </p:cNvSpPr>
          <p:nvPr/>
        </p:nvSpPr>
        <p:spPr>
          <a:xfrm>
            <a:off x="5327651" y="6212417"/>
            <a:ext cx="673100" cy="192616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67" dirty="0" smtClean="0"/>
              <a:t>00.00.2016</a:t>
            </a:r>
            <a:endParaRPr lang="de-DE" sz="1067" dirty="0"/>
          </a:p>
        </p:txBody>
      </p:sp>
      <p:sp>
        <p:nvSpPr>
          <p:cNvPr id="7" name="Fußzeilenplatzhalter 4"/>
          <p:cNvSpPr txBox="1">
            <a:spLocks/>
          </p:cNvSpPr>
          <p:nvPr/>
        </p:nvSpPr>
        <p:spPr>
          <a:xfrm>
            <a:off x="6096001" y="6212417"/>
            <a:ext cx="5761567" cy="192616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67" dirty="0" smtClean="0"/>
              <a:t>Ort | Name des Vortragenden | Abteilung</a:t>
            </a:r>
            <a:endParaRPr lang="de-DE" sz="1067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27915" y="3332990"/>
            <a:ext cx="6527701" cy="1344149"/>
          </a:xfrm>
        </p:spPr>
        <p:txBody>
          <a:bodyPr anchor="b"/>
          <a:lstStyle>
            <a:lvl1pPr algn="l" defTabSz="1219170" rtl="0" eaLnBrk="1" latinLnBrk="0" hangingPunct="1">
              <a:spcBef>
                <a:spcPct val="0"/>
              </a:spcBef>
              <a:buNone/>
              <a:defRPr lang="en-US" sz="2933" kern="1200" dirty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327915" y="5061181"/>
            <a:ext cx="6527701" cy="960736"/>
          </a:xfrm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667"/>
              </a:spcAft>
              <a:buFontTx/>
              <a:buNone/>
              <a:defRPr lang="en-US" sz="2133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smtClean="0"/>
              <a:t>Formatvorlage des Untertitelmasters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84111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2"/>
          <a:stretch>
            <a:fillRect/>
          </a:stretch>
        </p:blipFill>
        <p:spPr bwMode="auto">
          <a:xfrm>
            <a:off x="334434" y="1604434"/>
            <a:ext cx="11523133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4" descr="Unbenannt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26"/>
          <a:stretch>
            <a:fillRect/>
          </a:stretch>
        </p:blipFill>
        <p:spPr bwMode="auto">
          <a:xfrm>
            <a:off x="2753784" y="-4068233"/>
            <a:ext cx="9438216" cy="10926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18" y="565151"/>
            <a:ext cx="2247900" cy="776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umsplatzhalter 4"/>
          <p:cNvSpPr txBox="1">
            <a:spLocks/>
          </p:cNvSpPr>
          <p:nvPr/>
        </p:nvSpPr>
        <p:spPr>
          <a:xfrm>
            <a:off x="5039785" y="6212417"/>
            <a:ext cx="673100" cy="192616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67" dirty="0" smtClean="0"/>
              <a:t>00.00.2016</a:t>
            </a:r>
            <a:endParaRPr lang="de-DE" sz="1067" dirty="0"/>
          </a:p>
        </p:txBody>
      </p:sp>
      <p:sp>
        <p:nvSpPr>
          <p:cNvPr id="8" name="Fußzeilenplatzhalter 5"/>
          <p:cNvSpPr txBox="1">
            <a:spLocks/>
          </p:cNvSpPr>
          <p:nvPr/>
        </p:nvSpPr>
        <p:spPr>
          <a:xfrm>
            <a:off x="5808133" y="6212417"/>
            <a:ext cx="5759451" cy="192616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67" dirty="0" smtClean="0"/>
              <a:t>Ort | Name des Vortragenden | Abteilung</a:t>
            </a:r>
            <a:endParaRPr lang="de-DE" sz="1067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039883" y="3332990"/>
            <a:ext cx="6527701" cy="1344149"/>
          </a:xfrm>
        </p:spPr>
        <p:txBody>
          <a:bodyPr anchor="b"/>
          <a:lstStyle>
            <a:lvl1pPr algn="l" defTabSz="1219170" rtl="0" eaLnBrk="1" latinLnBrk="0" hangingPunct="1">
              <a:spcBef>
                <a:spcPct val="0"/>
              </a:spcBef>
              <a:buNone/>
              <a:defRPr lang="en-US" sz="2933" kern="1200" dirty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39884" y="5061288"/>
            <a:ext cx="6528725" cy="960000"/>
          </a:xfrm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800"/>
              </a:spcAft>
              <a:buFontTx/>
              <a:buNone/>
              <a:defRPr lang="en-US" sz="2133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smtClean="0"/>
              <a:t>Formatvorlage des Untertitelmasters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88505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434" y="3909483"/>
            <a:ext cx="11523133" cy="959676"/>
          </a:xfrm>
        </p:spPr>
        <p:txBody>
          <a:bodyPr anchor="b"/>
          <a:lstStyle>
            <a:lvl1pPr algn="l">
              <a:defRPr lang="en-US" sz="2933" b="0" kern="1200" dirty="0">
                <a:solidFill>
                  <a:srgbClr val="009BDC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34434" y="5061182"/>
            <a:ext cx="11523133" cy="768085"/>
          </a:xfrm>
        </p:spPr>
        <p:txBody>
          <a:bodyPr anchor="t" anchorCtr="0"/>
          <a:lstStyle>
            <a:lvl1pPr marL="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Formatvorlagen des Textmasters bearbeiten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34434" y="357718"/>
            <a:ext cx="11523133" cy="3359149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05034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überschri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34434" y="355601"/>
            <a:ext cx="11523133" cy="374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2400" dirty="0">
              <a:latin typeface="Calibri" panose="020F0502020204030204" pitchFamily="34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392" y="1700904"/>
            <a:ext cx="10944193" cy="1152032"/>
          </a:xfrm>
        </p:spPr>
        <p:txBody>
          <a:bodyPr anchor="t" anchorCtr="0"/>
          <a:lstStyle>
            <a:lvl1pPr marL="0" indent="0">
              <a:buNone/>
              <a:defRPr lang="de-DE" sz="2133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dirty="0" smtClean="0"/>
              <a:t>Formatvorlagen des Textmasters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624419" y="645584"/>
            <a:ext cx="10943167" cy="863203"/>
          </a:xfrm>
        </p:spPr>
        <p:txBody>
          <a:bodyPr anchor="b"/>
          <a:lstStyle>
            <a:lvl1pPr>
              <a:defRPr b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noProof="0" dirty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47707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bschnittsüberschri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34434" y="355600"/>
            <a:ext cx="11523133" cy="57594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2400" dirty="0">
              <a:latin typeface="Calibri" panose="020F0502020204030204" pitchFamily="34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392" y="1700904"/>
            <a:ext cx="10944193" cy="1152032"/>
          </a:xfrm>
        </p:spPr>
        <p:txBody>
          <a:bodyPr anchor="t" anchorCtr="0"/>
          <a:lstStyle>
            <a:lvl1pPr marL="0" indent="0">
              <a:buNone/>
              <a:defRPr lang="de-DE" sz="2133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dirty="0" smtClean="0"/>
              <a:t>Formatvorlagen des Textmasters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624419" y="645584"/>
            <a:ext cx="10943167" cy="863203"/>
          </a:xfrm>
        </p:spPr>
        <p:txBody>
          <a:bodyPr anchor="b"/>
          <a:lstStyle>
            <a:lvl1pPr>
              <a:defRPr b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de-DE" noProof="0" dirty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85964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sz="quarter" idx="13"/>
          </p:nvPr>
        </p:nvSpPr>
        <p:spPr>
          <a:xfrm>
            <a:off x="624419" y="1604434"/>
            <a:ext cx="10943167" cy="4417484"/>
          </a:xfrm>
        </p:spPr>
        <p:txBody>
          <a:bodyPr/>
          <a:lstStyle>
            <a:lvl5pPr>
              <a:defRPr/>
            </a:lvl5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29757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8" descr="Unbenannt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7" r="6033" b="27148"/>
          <a:stretch>
            <a:fillRect/>
          </a:stretch>
        </p:blipFill>
        <p:spPr bwMode="auto">
          <a:xfrm>
            <a:off x="1005418" y="0"/>
            <a:ext cx="1118658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18" y="565151"/>
            <a:ext cx="2247900" cy="776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umsplatzhalter 3"/>
          <p:cNvSpPr txBox="1">
            <a:spLocks/>
          </p:cNvSpPr>
          <p:nvPr/>
        </p:nvSpPr>
        <p:spPr>
          <a:xfrm>
            <a:off x="5327651" y="6212417"/>
            <a:ext cx="673100" cy="192616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67" dirty="0" smtClean="0"/>
              <a:t>00.00.2016</a:t>
            </a:r>
            <a:endParaRPr lang="de-DE" sz="1067" dirty="0"/>
          </a:p>
        </p:txBody>
      </p:sp>
      <p:sp>
        <p:nvSpPr>
          <p:cNvPr id="7" name="Fußzeilenplatzhalter 4"/>
          <p:cNvSpPr txBox="1">
            <a:spLocks/>
          </p:cNvSpPr>
          <p:nvPr/>
        </p:nvSpPr>
        <p:spPr>
          <a:xfrm>
            <a:off x="6096001" y="6212417"/>
            <a:ext cx="5761567" cy="192616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67" dirty="0" smtClean="0"/>
              <a:t>Ort | Name des Vortragenden | Abteilung</a:t>
            </a:r>
            <a:endParaRPr lang="de-DE" sz="1067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27915" y="3332990"/>
            <a:ext cx="6527701" cy="1344149"/>
          </a:xfrm>
        </p:spPr>
        <p:txBody>
          <a:bodyPr anchor="b"/>
          <a:lstStyle>
            <a:lvl1pPr algn="l" defTabSz="1219170" rtl="0" eaLnBrk="1" latinLnBrk="0" hangingPunct="1">
              <a:spcBef>
                <a:spcPct val="0"/>
              </a:spcBef>
              <a:buNone/>
              <a:defRPr lang="en-US" sz="2933" kern="1200" dirty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327915" y="5061181"/>
            <a:ext cx="6527701" cy="960736"/>
          </a:xfrm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667"/>
              </a:spcAft>
              <a:buFontTx/>
              <a:buNone/>
              <a:defRPr lang="en-US" sz="2133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smtClean="0"/>
              <a:t>Formatvorlage des Untertitelmasters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94018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großes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34434" y="1604434"/>
            <a:ext cx="11523133" cy="4417484"/>
          </a:xfrm>
        </p:spPr>
        <p:txBody>
          <a:bodyPr/>
          <a:lstStyle>
            <a:lvl5pPr>
              <a:defRPr/>
            </a:lvl5pPr>
            <a:lvl8pPr marL="1199970" indent="-239994">
              <a:buClr>
                <a:schemeClr val="tx2"/>
              </a:buClr>
              <a:buSzPct val="120000"/>
              <a:buFont typeface="Arial Rounded MT Bold" panose="020F0704030504030204" pitchFamily="34" charset="0"/>
              <a:buChar char="›"/>
              <a:defRPr/>
            </a:lvl8pPr>
            <a:lvl9pPr>
              <a:defRPr/>
            </a:lvl9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00387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34434" y="1604434"/>
            <a:ext cx="11523133" cy="4417484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902128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624419" y="1604434"/>
            <a:ext cx="10943167" cy="44174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lang="de-DE" sz="2133" i="1" kern="1200" dirty="0" smtClean="0">
                <a:solidFill>
                  <a:srgbClr val="B1B2C5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19982" indent="0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None/>
              <a:defRPr sz="2133"/>
            </a:lvl2pPr>
            <a:lvl3pPr marL="479988" indent="-479988"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+mj-lt"/>
              <a:buAutoNum type="arabicPeriod"/>
              <a:defRPr lang="de-DE" sz="2133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719982" indent="0">
              <a:spcBef>
                <a:spcPts val="600"/>
              </a:spcBef>
              <a:buNone/>
              <a:defRPr sz="2133" i="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719982" indent="0">
              <a:spcBef>
                <a:spcPts val="600"/>
              </a:spcBef>
              <a:buFont typeface="Arial" panose="020B0604020202020204" pitchFamily="34" charset="0"/>
              <a:buNone/>
              <a:defRPr sz="2133" i="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719982" indent="0">
              <a:spcBef>
                <a:spcPts val="600"/>
              </a:spcBef>
              <a:buFont typeface="Arial" panose="020B0604020202020204" pitchFamily="34" charset="0"/>
              <a:buNone/>
              <a:defRPr sz="2133" i="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719982" indent="0">
              <a:spcBef>
                <a:spcPts val="600"/>
              </a:spcBef>
              <a:buFont typeface="Arial" panose="020B0604020202020204" pitchFamily="34" charset="0"/>
              <a:buNone/>
              <a:defRPr sz="2133" i="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719982" indent="0">
              <a:spcBef>
                <a:spcPts val="600"/>
              </a:spcBef>
              <a:buClr>
                <a:schemeClr val="tx2"/>
              </a:buClr>
              <a:buSzPct val="120000"/>
              <a:buFont typeface="Arial Rounded MT Bold" panose="020F0704030504030204" pitchFamily="34" charset="0"/>
              <a:buNone/>
              <a:defRPr sz="2133" i="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719982" indent="0">
              <a:spcBef>
                <a:spcPts val="600"/>
              </a:spcBef>
              <a:buFont typeface="Arial" panose="020B0604020202020204" pitchFamily="34" charset="0"/>
              <a:buNone/>
              <a:defRPr sz="2133" i="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554313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4416" y="1604434"/>
            <a:ext cx="5376335" cy="4417484"/>
          </a:xfrm>
        </p:spPr>
        <p:txBody>
          <a:bodyPr/>
          <a:lstStyle>
            <a:lvl1pPr>
              <a:defRPr sz="2133"/>
            </a:lvl1pPr>
            <a:lvl2pPr marL="335992" indent="-335992">
              <a:buClr>
                <a:schemeClr val="tx2"/>
              </a:buClr>
              <a:defRPr lang="de-DE" sz="24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>
              <a:defRPr sz="1867"/>
            </a:lvl3pPr>
            <a:lvl4pPr>
              <a:defRPr sz="1867"/>
            </a:lvl4pPr>
            <a:lvl5pPr>
              <a:defRPr sz="2133" baseline="0"/>
            </a:lvl5pPr>
            <a:lvl6pPr>
              <a:defRPr sz="2133"/>
            </a:lvl6pPr>
            <a:lvl7pPr>
              <a:defRPr sz="1600"/>
            </a:lvl7pPr>
            <a:lvl8pPr marL="1127972" indent="-215995">
              <a:buClr>
                <a:schemeClr val="tx2"/>
              </a:buClr>
              <a:buSzPct val="120000"/>
              <a:buFont typeface="Arial Rounded MT Bold" panose="020F0704030504030204" pitchFamily="34" charset="0"/>
              <a:buChar char="›"/>
              <a:defRPr sz="1333"/>
            </a:lvl8pPr>
            <a:lvl9pPr>
              <a:defRPr sz="1333"/>
            </a:lvl9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584" y="1604434"/>
            <a:ext cx="5376000" cy="4417484"/>
          </a:xfrm>
        </p:spPr>
        <p:txBody>
          <a:bodyPr/>
          <a:lstStyle>
            <a:lvl1pPr>
              <a:defRPr lang="de-DE" dirty="0" smtClean="0"/>
            </a:lvl1pPr>
            <a:lvl2pPr>
              <a:buClr>
                <a:schemeClr val="tx2"/>
              </a:buCl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 smtClean="0"/>
            </a:lvl5pPr>
            <a:lvl6pPr>
              <a:defRPr lang="de-DE" dirty="0" smtClean="0"/>
            </a:lvl6pPr>
            <a:lvl7pPr>
              <a:defRPr lang="de-DE" dirty="0" smtClean="0"/>
            </a:lvl7pPr>
            <a:lvl8pPr>
              <a:defRPr lang="de-DE" dirty="0" smtClean="0"/>
            </a:lvl8pPr>
            <a:lvl9pPr>
              <a:defRPr lang="en-US" dirty="0"/>
            </a:lvl9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772035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1584" y="1604434"/>
            <a:ext cx="5376000" cy="4417484"/>
          </a:xfrm>
        </p:spPr>
        <p:txBody>
          <a:bodyPr/>
          <a:lstStyle>
            <a:lvl1pPr>
              <a:defRPr lang="de-DE" dirty="0" smtClean="0"/>
            </a:lvl1pPr>
            <a:lvl2pPr>
              <a:buClr>
                <a:schemeClr val="tx2"/>
              </a:buCl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 smtClean="0"/>
            </a:lvl5pPr>
            <a:lvl6pPr>
              <a:defRPr lang="de-DE" dirty="0" smtClean="0"/>
            </a:lvl6pPr>
            <a:lvl7pPr>
              <a:defRPr lang="de-DE" dirty="0" smtClean="0"/>
            </a:lvl7pPr>
            <a:lvl8pPr>
              <a:defRPr lang="de-DE" dirty="0" smtClean="0"/>
            </a:lvl8pPr>
            <a:lvl9pPr>
              <a:defRPr lang="en-US" dirty="0"/>
            </a:lvl9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34434" y="1604434"/>
            <a:ext cx="5666317" cy="4417484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631090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4416" y="1604434"/>
            <a:ext cx="5376335" cy="4417484"/>
          </a:xfrm>
        </p:spPr>
        <p:txBody>
          <a:bodyPr/>
          <a:lstStyle>
            <a:lvl1pPr>
              <a:defRPr sz="2133"/>
            </a:lvl1pPr>
            <a:lvl2pPr marL="335992" indent="-335992">
              <a:buClr>
                <a:schemeClr val="tx2"/>
              </a:buClr>
              <a:defRPr lang="de-DE" sz="2133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600"/>
            </a:lvl4pPr>
            <a:lvl5pPr>
              <a:defRPr sz="2133" baseline="0"/>
            </a:lvl5pPr>
            <a:lvl6pPr>
              <a:defRPr sz="2133"/>
            </a:lvl6pPr>
            <a:lvl7pPr>
              <a:defRPr sz="1600"/>
            </a:lvl7pPr>
            <a:lvl8pPr marL="1127972" indent="-215995">
              <a:buClr>
                <a:schemeClr val="tx2"/>
              </a:buClr>
              <a:buSzPct val="120000"/>
              <a:buFont typeface="Arial Rounded MT Bold" panose="020F0704030504030204" pitchFamily="34" charset="0"/>
              <a:buChar char="›"/>
              <a:defRPr sz="1333"/>
            </a:lvl8pPr>
            <a:lvl9pPr>
              <a:defRPr sz="1333"/>
            </a:lvl9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191253" y="1604434"/>
            <a:ext cx="5666316" cy="4417484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039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334434" y="1604434"/>
            <a:ext cx="5666317" cy="4417484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4"/>
          </p:nvPr>
        </p:nvSpPr>
        <p:spPr>
          <a:xfrm>
            <a:off x="6191253" y="1604434"/>
            <a:ext cx="5666313" cy="4417484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498152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jekt und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624419" y="1604434"/>
            <a:ext cx="8159748" cy="4417484"/>
          </a:xfrm>
        </p:spPr>
        <p:txBody>
          <a:bodyPr/>
          <a:lstStyle>
            <a:lvl2pPr>
              <a:buClr>
                <a:schemeClr val="tx2"/>
              </a:buClr>
              <a:defRPr/>
            </a:lvl2pPr>
            <a:lvl5pPr>
              <a:defRPr/>
            </a:lvl5pPr>
            <a:lvl7pPr>
              <a:defRPr/>
            </a:lvl7pPr>
            <a:lvl8pPr marL="1127972" indent="-215995">
              <a:buClr>
                <a:schemeClr val="tx2"/>
              </a:buClr>
              <a:buSzPct val="120000"/>
              <a:buFont typeface="Arial Rounded MT Bold" panose="020F0704030504030204" pitchFamily="34" charset="0"/>
              <a:buChar char="›"/>
              <a:defRPr/>
            </a:lvl8pPr>
            <a:lvl9pPr>
              <a:defRPr/>
            </a:lvl9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4"/>
          </p:nvPr>
        </p:nvSpPr>
        <p:spPr>
          <a:xfrm>
            <a:off x="8976786" y="1604434"/>
            <a:ext cx="2880783" cy="2111905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5"/>
          </p:nvPr>
        </p:nvSpPr>
        <p:spPr>
          <a:xfrm>
            <a:off x="8976786" y="3909485"/>
            <a:ext cx="2880783" cy="2112433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049136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ünf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/>
          <p:cNvSpPr>
            <a:spLocks noGrp="1"/>
          </p:cNvSpPr>
          <p:nvPr>
            <p:ph type="pic" sz="quarter" idx="19"/>
          </p:nvPr>
        </p:nvSpPr>
        <p:spPr>
          <a:xfrm>
            <a:off x="624417" y="1604798"/>
            <a:ext cx="2590800" cy="2111541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18" name="Bildplatzhalter 17"/>
          <p:cNvSpPr>
            <a:spLocks noGrp="1"/>
          </p:cNvSpPr>
          <p:nvPr>
            <p:ph type="pic" sz="quarter" idx="20"/>
          </p:nvPr>
        </p:nvSpPr>
        <p:spPr>
          <a:xfrm>
            <a:off x="624417" y="3909485"/>
            <a:ext cx="2590800" cy="2112433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20" name="Bildplatzhalter 19"/>
          <p:cNvSpPr>
            <a:spLocks noGrp="1"/>
          </p:cNvSpPr>
          <p:nvPr>
            <p:ph type="pic" sz="quarter" idx="21"/>
          </p:nvPr>
        </p:nvSpPr>
        <p:spPr>
          <a:xfrm>
            <a:off x="3407834" y="1604798"/>
            <a:ext cx="2592917" cy="2111541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22" name="Bildplatzhalter 21"/>
          <p:cNvSpPr>
            <a:spLocks noGrp="1"/>
          </p:cNvSpPr>
          <p:nvPr>
            <p:ph type="pic" sz="quarter" idx="22"/>
          </p:nvPr>
        </p:nvSpPr>
        <p:spPr>
          <a:xfrm>
            <a:off x="3407834" y="3909485"/>
            <a:ext cx="2592917" cy="2112433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24" name="Bildplatzhalter 23"/>
          <p:cNvSpPr>
            <a:spLocks noGrp="1"/>
          </p:cNvSpPr>
          <p:nvPr>
            <p:ph type="pic" sz="quarter" idx="23"/>
          </p:nvPr>
        </p:nvSpPr>
        <p:spPr>
          <a:xfrm>
            <a:off x="6191253" y="1604797"/>
            <a:ext cx="5666315" cy="4417121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886602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ilder und Text/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/>
          <p:cNvSpPr>
            <a:spLocks noGrp="1"/>
          </p:cNvSpPr>
          <p:nvPr>
            <p:ph type="pic" sz="quarter" idx="19"/>
          </p:nvPr>
        </p:nvSpPr>
        <p:spPr>
          <a:xfrm>
            <a:off x="624417" y="1604433"/>
            <a:ext cx="2590800" cy="2112432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18" name="Bildplatzhalter 17"/>
          <p:cNvSpPr>
            <a:spLocks noGrp="1"/>
          </p:cNvSpPr>
          <p:nvPr>
            <p:ph type="pic" sz="quarter" idx="20"/>
          </p:nvPr>
        </p:nvSpPr>
        <p:spPr>
          <a:xfrm>
            <a:off x="624417" y="3909485"/>
            <a:ext cx="2590800" cy="2112433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20" name="Bildplatzhalter 19"/>
          <p:cNvSpPr>
            <a:spLocks noGrp="1"/>
          </p:cNvSpPr>
          <p:nvPr>
            <p:ph type="pic" sz="quarter" idx="21"/>
          </p:nvPr>
        </p:nvSpPr>
        <p:spPr>
          <a:xfrm>
            <a:off x="3407834" y="1604433"/>
            <a:ext cx="2592917" cy="2112433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22" name="Bildplatzhalter 21"/>
          <p:cNvSpPr>
            <a:spLocks noGrp="1"/>
          </p:cNvSpPr>
          <p:nvPr>
            <p:ph type="pic" sz="quarter" idx="22"/>
          </p:nvPr>
        </p:nvSpPr>
        <p:spPr>
          <a:xfrm>
            <a:off x="3407834" y="3909485"/>
            <a:ext cx="2592917" cy="2112433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23"/>
          </p:nvPr>
        </p:nvSpPr>
        <p:spPr>
          <a:xfrm>
            <a:off x="6191253" y="1604431"/>
            <a:ext cx="5666316" cy="441748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95026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2"/>
          <a:stretch>
            <a:fillRect/>
          </a:stretch>
        </p:blipFill>
        <p:spPr bwMode="auto">
          <a:xfrm>
            <a:off x="334434" y="1604434"/>
            <a:ext cx="11523133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4" descr="Unbenannt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26"/>
          <a:stretch>
            <a:fillRect/>
          </a:stretch>
        </p:blipFill>
        <p:spPr bwMode="auto">
          <a:xfrm>
            <a:off x="2753784" y="-4068233"/>
            <a:ext cx="9438216" cy="10926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18" y="565151"/>
            <a:ext cx="2247900" cy="776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umsplatzhalter 4"/>
          <p:cNvSpPr txBox="1">
            <a:spLocks/>
          </p:cNvSpPr>
          <p:nvPr/>
        </p:nvSpPr>
        <p:spPr>
          <a:xfrm>
            <a:off x="5039785" y="6212417"/>
            <a:ext cx="673100" cy="192616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67" dirty="0" smtClean="0"/>
              <a:t>00.00.2016</a:t>
            </a:r>
            <a:endParaRPr lang="de-DE" sz="1067" dirty="0"/>
          </a:p>
        </p:txBody>
      </p:sp>
      <p:sp>
        <p:nvSpPr>
          <p:cNvPr id="8" name="Fußzeilenplatzhalter 5"/>
          <p:cNvSpPr txBox="1">
            <a:spLocks/>
          </p:cNvSpPr>
          <p:nvPr/>
        </p:nvSpPr>
        <p:spPr>
          <a:xfrm>
            <a:off x="5808133" y="6212417"/>
            <a:ext cx="5759451" cy="192616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67" dirty="0" smtClean="0"/>
              <a:t>Ort | Name des Vortragenden | Abteilung</a:t>
            </a:r>
            <a:endParaRPr lang="de-DE" sz="1067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039883" y="3332990"/>
            <a:ext cx="6527701" cy="1344149"/>
          </a:xfrm>
        </p:spPr>
        <p:txBody>
          <a:bodyPr anchor="b"/>
          <a:lstStyle>
            <a:lvl1pPr algn="l" defTabSz="1219170" rtl="0" eaLnBrk="1" latinLnBrk="0" hangingPunct="1">
              <a:spcBef>
                <a:spcPct val="0"/>
              </a:spcBef>
              <a:buNone/>
              <a:defRPr lang="en-US" sz="2933" kern="1200" dirty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39884" y="5061288"/>
            <a:ext cx="6528725" cy="960000"/>
          </a:xfrm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800"/>
              </a:spcAft>
              <a:buFontTx/>
              <a:buNone/>
              <a:defRPr lang="en-US" sz="2133" kern="120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 smtClean="0"/>
              <a:t>Formatvorlage des Untertitelmasters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2763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443595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25912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334434" y="357717"/>
            <a:ext cx="11523133" cy="56642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875406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ßes Bild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5"/>
          </p:nvPr>
        </p:nvSpPr>
        <p:spPr>
          <a:xfrm>
            <a:off x="334434" y="357717"/>
            <a:ext cx="11523133" cy="56642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24417" y="644040"/>
            <a:ext cx="5376333" cy="5377877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3733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3733"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None/>
              <a:defRPr sz="3733"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 marL="0" indent="0">
              <a:spcBef>
                <a:spcPts val="0"/>
              </a:spcBef>
              <a:buClr>
                <a:schemeClr val="bg1"/>
              </a:buClr>
              <a:buNone/>
              <a:defRPr sz="3733"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3733"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394629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oßes Bild mit Text ohne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5"/>
          </p:nvPr>
        </p:nvSpPr>
        <p:spPr>
          <a:xfrm>
            <a:off x="334435" y="357717"/>
            <a:ext cx="11523132" cy="6144684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24417" y="645371"/>
            <a:ext cx="5376333" cy="3071495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3733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3733"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None/>
              <a:defRPr sz="3733"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 marL="0" indent="0">
              <a:spcBef>
                <a:spcPts val="0"/>
              </a:spcBef>
              <a:buClr>
                <a:schemeClr val="bg1"/>
              </a:buClr>
              <a:buNone/>
              <a:defRPr sz="3733"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3733"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154146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334435" y="357717"/>
            <a:ext cx="5666317" cy="56642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6191252" y="357717"/>
            <a:ext cx="5666315" cy="56642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449976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große Obje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4"/>
          </p:nvPr>
        </p:nvSpPr>
        <p:spPr>
          <a:xfrm>
            <a:off x="6191253" y="357717"/>
            <a:ext cx="5666316" cy="5664200"/>
          </a:xfrm>
        </p:spPr>
        <p:txBody>
          <a:bodyPr lIns="216000" tIns="144000" rIns="216000" bIns="144000"/>
          <a:lstStyle>
            <a:lvl1pPr>
              <a:defRPr/>
            </a:lvl1pPr>
            <a:lvl2pPr>
              <a:buClr>
                <a:schemeClr val="tx2"/>
              </a:buClr>
              <a:defRPr/>
            </a:lvl2pPr>
            <a:lvl5pPr>
              <a:defRPr/>
            </a:lvl5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5"/>
          </p:nvPr>
        </p:nvSpPr>
        <p:spPr>
          <a:xfrm>
            <a:off x="334434" y="357717"/>
            <a:ext cx="5666317" cy="5664200"/>
          </a:xfrm>
        </p:spPr>
        <p:txBody>
          <a:bodyPr lIns="216000" tIns="144000" rIns="216000" bIns="144000"/>
          <a:lstStyle>
            <a:lvl5pPr>
              <a:defRPr/>
            </a:lvl5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468808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u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4084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luß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551" y="6136217"/>
            <a:ext cx="1638300" cy="56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334434" y="357717"/>
            <a:ext cx="11523133" cy="5664200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6314610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_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12192000" cy="141181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3"/>
          </p:nvPr>
        </p:nvSpPr>
        <p:spPr>
          <a:xfrm>
            <a:off x="624419" y="1604434"/>
            <a:ext cx="10943167" cy="4417484"/>
          </a:xfrm>
        </p:spPr>
        <p:txBody>
          <a:bodyPr/>
          <a:lstStyle>
            <a:lvl5pPr>
              <a:defRPr/>
            </a:lvl5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 smtClean="0"/>
              <a:t>Titelmasterformat durch Klicken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8354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434" y="3909483"/>
            <a:ext cx="11523133" cy="959676"/>
          </a:xfrm>
        </p:spPr>
        <p:txBody>
          <a:bodyPr anchor="b"/>
          <a:lstStyle>
            <a:lvl1pPr algn="l">
              <a:defRPr lang="en-US" sz="2933" b="0" kern="1200" dirty="0">
                <a:solidFill>
                  <a:srgbClr val="009BDC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34434" y="5061182"/>
            <a:ext cx="11523133" cy="768085"/>
          </a:xfrm>
        </p:spPr>
        <p:txBody>
          <a:bodyPr anchor="t" anchorCtr="0"/>
          <a:lstStyle>
            <a:lvl1pPr marL="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Formatvorlagen des Textmasters bearbeiten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34434" y="357718"/>
            <a:ext cx="11523133" cy="3359149"/>
          </a:xfrm>
        </p:spPr>
        <p:txBody>
          <a:bodyPr/>
          <a:lstStyle/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38788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_dunke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12192000" cy="1411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Inhaltsplatzhalter 9"/>
          <p:cNvSpPr>
            <a:spLocks noGrp="1"/>
          </p:cNvSpPr>
          <p:nvPr>
            <p:ph sz="quarter" idx="13"/>
          </p:nvPr>
        </p:nvSpPr>
        <p:spPr>
          <a:xfrm>
            <a:off x="624419" y="1604434"/>
            <a:ext cx="10943167" cy="44174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dirty="0" smtClean="0"/>
              <a:t>Formatvorlagen des Textmasters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de-DE" noProof="0" dirty="0" smtClean="0"/>
              <a:t>Titelmasterformat durch Klicken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0417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überschri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34434" y="355601"/>
            <a:ext cx="11523133" cy="3746500"/>
          </a:xfrm>
          <a:prstGeom prst="rect">
            <a:avLst/>
          </a:prstGeom>
          <a:solidFill>
            <a:srgbClr val="E0E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2400" dirty="0">
              <a:latin typeface="Calibri" panose="020F0502020204030204" pitchFamily="34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392" y="1700904"/>
            <a:ext cx="10944193" cy="1152032"/>
          </a:xfrm>
        </p:spPr>
        <p:txBody>
          <a:bodyPr anchor="t" anchorCtr="0"/>
          <a:lstStyle>
            <a:lvl1pPr marL="0" indent="0">
              <a:buNone/>
              <a:defRPr lang="de-DE" sz="2133" kern="1200" dirty="0" smtClean="0">
                <a:solidFill>
                  <a:srgbClr val="009BDC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Formatvorlagen des Textmasters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624419" y="645584"/>
            <a:ext cx="10943167" cy="863203"/>
          </a:xfrm>
        </p:spPr>
        <p:txBody>
          <a:bodyPr anchor="b"/>
          <a:lstStyle>
            <a:lvl1pPr>
              <a:defRPr b="0">
                <a:latin typeface="Calibri" panose="020F0502020204030204" pitchFamily="34" charset="0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1444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/>
          <p:cNvSpPr>
            <a:spLocks noGrp="1"/>
          </p:cNvSpPr>
          <p:nvPr>
            <p:ph sz="quarter" idx="13"/>
          </p:nvPr>
        </p:nvSpPr>
        <p:spPr>
          <a:xfrm>
            <a:off x="624419" y="1604434"/>
            <a:ext cx="10943167" cy="4417484"/>
          </a:xfrm>
        </p:spPr>
        <p:txBody>
          <a:bodyPr/>
          <a:lstStyle>
            <a:lvl5pPr>
              <a:defRPr/>
            </a:lvl5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63466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großes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34434" y="1604434"/>
            <a:ext cx="11523133" cy="4417484"/>
          </a:xfrm>
        </p:spPr>
        <p:txBody>
          <a:bodyPr/>
          <a:lstStyle>
            <a:lvl5pPr>
              <a:defRPr/>
            </a:lvl5pPr>
            <a:lvl8pPr marL="1199970" indent="-239994">
              <a:buClr>
                <a:schemeClr val="tx2"/>
              </a:buClr>
              <a:buSzPct val="120000"/>
              <a:buFont typeface="Arial Rounded MT Bold" panose="020F0704030504030204" pitchFamily="34" charset="0"/>
              <a:buChar char="›"/>
              <a:defRPr/>
            </a:lvl8pPr>
            <a:lvl9pPr>
              <a:defRPr/>
            </a:lvl9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91208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4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w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slideLayout" Target="../slideLayouts/slideLayout60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624418" y="357718"/>
            <a:ext cx="10943167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4418" y="1604434"/>
            <a:ext cx="10943167" cy="44174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  <a:p>
            <a:pPr lvl="5"/>
            <a:r>
              <a:rPr lang="de-DE" noProof="0" dirty="0" smtClean="0"/>
              <a:t>Sechste Ebene</a:t>
            </a:r>
          </a:p>
          <a:p>
            <a:pPr lvl="6"/>
            <a:r>
              <a:rPr lang="de-DE" noProof="0" dirty="0" smtClean="0"/>
              <a:t>Siebte Ebene</a:t>
            </a:r>
          </a:p>
          <a:p>
            <a:pPr lvl="7"/>
            <a:r>
              <a:rPr lang="de-DE" noProof="0" dirty="0" smtClean="0"/>
              <a:t>Achte Ebene</a:t>
            </a:r>
          </a:p>
          <a:p>
            <a:pPr lvl="8"/>
            <a:r>
              <a:rPr lang="de-DE" noProof="0" dirty="0" smtClean="0"/>
              <a:t>Neunte Ebene</a:t>
            </a:r>
            <a:endParaRPr lang="de-DE" noProof="0" dirty="0"/>
          </a:p>
        </p:txBody>
      </p:sp>
      <p:sp>
        <p:nvSpPr>
          <p:cNvPr id="11" name="Foliennummernplatzhalter 5"/>
          <p:cNvSpPr txBox="1">
            <a:spLocks/>
          </p:cNvSpPr>
          <p:nvPr/>
        </p:nvSpPr>
        <p:spPr>
          <a:xfrm>
            <a:off x="1" y="6405033"/>
            <a:ext cx="480484" cy="287867"/>
          </a:xfrm>
          <a:prstGeom prst="rect">
            <a:avLst/>
          </a:prstGeom>
        </p:spPr>
        <p:txBody>
          <a:bodyPr lIns="0" tIns="86400" rIns="9600" bIns="0"/>
          <a:lstStyle>
            <a:defPPr>
              <a:defRPr lang="de-DE"/>
            </a:defPPr>
            <a:lvl1pPr marL="0" algn="r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B4F0E8E-0B3A-48A4-AE00-4A6926D9C6F9}" type="slidenum">
              <a:rPr lang="de-DE" sz="1067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67" dirty="0"/>
          </a:p>
        </p:txBody>
      </p:sp>
      <p:sp>
        <p:nvSpPr>
          <p:cNvPr id="12" name="Fußzeilenplatzhalter 4"/>
          <p:cNvSpPr txBox="1">
            <a:spLocks/>
          </p:cNvSpPr>
          <p:nvPr/>
        </p:nvSpPr>
        <p:spPr>
          <a:xfrm>
            <a:off x="624418" y="6405033"/>
            <a:ext cx="8159749" cy="287867"/>
          </a:xfrm>
          <a:prstGeom prst="rect">
            <a:avLst/>
          </a:prstGeom>
        </p:spPr>
        <p:txBody>
          <a:bodyPr lIns="0" tIns="86400" rIns="0" bIns="0"/>
          <a:lstStyle>
            <a:defPPr>
              <a:defRPr lang="de-DE"/>
            </a:defPPr>
            <a:lvl1pPr marL="0" algn="l" defTabSz="914400" rtl="0" eaLnBrk="1" latinLnBrk="0" hangingPunct="1">
              <a:defRPr lang="de-DE" sz="800" kern="120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dirty="0" smtClean="0">
                <a:solidFill>
                  <a:schemeClr val="bg1">
                    <a:lumMod val="75000"/>
                  </a:schemeClr>
                </a:solidFill>
                <a:latin typeface="Raleway" panose="020B0604020202020204" charset="0"/>
              </a:rPr>
              <a:t>Mar </a:t>
            </a:r>
            <a:r>
              <a:rPr sz="1000" dirty="0" smtClean="0">
                <a:solidFill>
                  <a:schemeClr val="bg1">
                    <a:lumMod val="75000"/>
                  </a:schemeClr>
                </a:solidFill>
                <a:latin typeface="Raleway" panose="020B0604020202020204" charset="0"/>
              </a:rPr>
              <a:t>29, </a:t>
            </a:r>
            <a:r>
              <a:rPr sz="1000" dirty="0" smtClean="0">
                <a:solidFill>
                  <a:schemeClr val="bg1">
                    <a:lumMod val="75000"/>
                  </a:schemeClr>
                </a:solidFill>
                <a:latin typeface="Raleway" panose="020B0604020202020204" charset="0"/>
              </a:rPr>
              <a:t>2022 | Elena</a:t>
            </a:r>
            <a:r>
              <a:rPr sz="1000" baseline="0" dirty="0" smtClean="0">
                <a:solidFill>
                  <a:schemeClr val="bg1">
                    <a:lumMod val="75000"/>
                  </a:schemeClr>
                </a:solidFill>
                <a:latin typeface="Raleway" panose="020B0604020202020204" charset="0"/>
              </a:rPr>
              <a:t> Doering, </a:t>
            </a:r>
            <a:r>
              <a:rPr sz="1000" baseline="0" dirty="0" err="1" smtClean="0">
                <a:solidFill>
                  <a:schemeClr val="bg1">
                    <a:lumMod val="75000"/>
                  </a:schemeClr>
                </a:solidFill>
                <a:latin typeface="Raleway" panose="020B0604020202020204" charset="0"/>
              </a:rPr>
              <a:t>MSc</a:t>
            </a:r>
            <a:r>
              <a:rPr sz="1000" baseline="0" dirty="0" smtClean="0">
                <a:solidFill>
                  <a:schemeClr val="bg1">
                    <a:lumMod val="75000"/>
                  </a:schemeClr>
                </a:solidFill>
                <a:latin typeface="Raleway" panose="020B0604020202020204" charset="0"/>
              </a:rPr>
              <a:t>. | </a:t>
            </a:r>
            <a:r>
              <a:rPr sz="1000" baseline="0" dirty="0" smtClean="0">
                <a:solidFill>
                  <a:schemeClr val="bg1">
                    <a:lumMod val="75000"/>
                  </a:schemeClr>
                </a:solidFill>
                <a:latin typeface="Raleway" panose="020B0604020202020204" charset="0"/>
              </a:rPr>
              <a:t>Leipzig</a:t>
            </a:r>
            <a:endParaRPr sz="1000" dirty="0">
              <a:solidFill>
                <a:schemeClr val="bg1">
                  <a:lumMod val="75000"/>
                </a:schemeClr>
              </a:solidFill>
              <a:latin typeface="Raleway" panose="020B0604020202020204" charset="0"/>
            </a:endParaRPr>
          </a:p>
        </p:txBody>
      </p:sp>
      <p:pic>
        <p:nvPicPr>
          <p:cNvPr id="9" name="Grafik 12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579" y="6276705"/>
            <a:ext cx="1571485" cy="543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32"/>
          <a:srcRect l="1684" t="16204" r="86638" b="69691"/>
          <a:stretch/>
        </p:blipFill>
        <p:spPr>
          <a:xfrm>
            <a:off x="9647339" y="6276705"/>
            <a:ext cx="794628" cy="539901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33"/>
          <a:srcRect l="961" t="14457" r="89374" b="77517"/>
          <a:stretch/>
        </p:blipFill>
        <p:spPr>
          <a:xfrm>
            <a:off x="8511997" y="6260755"/>
            <a:ext cx="992583" cy="463674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726" y="6349552"/>
            <a:ext cx="1436081" cy="417391"/>
          </a:xfrm>
          <a:prstGeom prst="rect">
            <a:avLst/>
          </a:prstGeom>
        </p:spPr>
      </p:pic>
      <p:sp>
        <p:nvSpPr>
          <p:cNvPr id="2" name="Rechteck 1"/>
          <p:cNvSpPr/>
          <p:nvPr userDrawn="1"/>
        </p:nvSpPr>
        <p:spPr>
          <a:xfrm>
            <a:off x="6694415" y="6199464"/>
            <a:ext cx="5497585" cy="65853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2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700" r:id="rId28"/>
    <p:sldLayoutId id="2147483732" r:id="rId29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2933" b="1" kern="1200" dirty="0">
          <a:solidFill>
            <a:srgbClr val="009BDC"/>
          </a:solidFill>
          <a:latin typeface="Raleway" panose="020B060402020202020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009BDC"/>
          </a:solidFill>
          <a:latin typeface="Calibri Ligh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009BDC"/>
          </a:solidFill>
          <a:latin typeface="Calibri Ligh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009BDC"/>
          </a:solidFill>
          <a:latin typeface="Calibri Ligh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009BDC"/>
          </a:solidFill>
          <a:latin typeface="Calibri Light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009BDC"/>
          </a:solidFill>
          <a:latin typeface="Calibri Light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009BDC"/>
          </a:solidFill>
          <a:latin typeface="Calibri Light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009BDC"/>
          </a:solidFill>
          <a:latin typeface="Calibri Light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009BDC"/>
          </a:solidFill>
          <a:latin typeface="Calibri Light" pitchFamily="34" charset="0"/>
        </a:defRPr>
      </a:lvl9pPr>
    </p:titleStyle>
    <p:bodyStyle>
      <a:lvl1pPr algn="l" rtl="0" eaLnBrk="1" fontAlgn="base" hangingPunct="1">
        <a:spcBef>
          <a:spcPct val="0"/>
        </a:spcBef>
        <a:spcAft>
          <a:spcPts val="667"/>
        </a:spcAft>
        <a:buFont typeface="Arial" charset="0"/>
        <a:defRPr lang="de-DE" sz="2133" kern="1200" dirty="0">
          <a:solidFill>
            <a:schemeClr val="tx1"/>
          </a:solidFill>
          <a:latin typeface="Raleway" panose="020B0604020202020204" charset="0"/>
          <a:ea typeface="+mn-ea"/>
          <a:cs typeface="+mn-cs"/>
        </a:defRPr>
      </a:lvl1pPr>
      <a:lvl2pPr marL="334425" indent="-334425" algn="l" rtl="0" eaLnBrk="1" fontAlgn="base" hangingPunct="1">
        <a:spcBef>
          <a:spcPts val="667"/>
        </a:spcBef>
        <a:spcAft>
          <a:spcPts val="667"/>
        </a:spcAft>
        <a:buClr>
          <a:schemeClr val="tx2"/>
        </a:buClr>
        <a:buSzPct val="120000"/>
        <a:buFont typeface="Arial Rounded MT Bold" pitchFamily="34" charset="0"/>
        <a:buChar char="›"/>
        <a:defRPr lang="de-DE" sz="2133" kern="1200" dirty="0">
          <a:solidFill>
            <a:schemeClr val="tx1"/>
          </a:solidFill>
          <a:latin typeface="Raleway" panose="020B0604020202020204" charset="0"/>
          <a:ea typeface="+mn-ea"/>
          <a:cs typeface="+mn-cs"/>
        </a:defRPr>
      </a:lvl2pPr>
      <a:lvl3pPr marL="670967" algn="l" rtl="0" eaLnBrk="1" fontAlgn="base" hangingPunct="1">
        <a:spcBef>
          <a:spcPts val="533"/>
        </a:spcBef>
        <a:spcAft>
          <a:spcPct val="0"/>
        </a:spcAft>
        <a:buFont typeface="Arial" charset="0"/>
        <a:defRPr lang="de-DE" sz="1600" kern="1200" dirty="0">
          <a:solidFill>
            <a:schemeClr val="tx1"/>
          </a:solidFill>
          <a:latin typeface="Raleway" panose="020B0604020202020204" charset="0"/>
          <a:ea typeface="+mn-ea"/>
          <a:cs typeface="+mn-cs"/>
        </a:defRPr>
      </a:lvl3pPr>
      <a:lvl4pPr marL="910144" indent="-239178" algn="l" rtl="0" eaLnBrk="1" fontAlgn="base" hangingPunct="1">
        <a:spcBef>
          <a:spcPts val="533"/>
        </a:spcBef>
        <a:spcAft>
          <a:spcPct val="0"/>
        </a:spcAft>
        <a:buClr>
          <a:schemeClr val="tx2"/>
        </a:buClr>
        <a:buSzPct val="120000"/>
        <a:buFont typeface="Arial Rounded MT Bold" pitchFamily="34" charset="0"/>
        <a:buChar char="›"/>
        <a:defRPr lang="de-DE" sz="1600" kern="1200" dirty="0">
          <a:solidFill>
            <a:schemeClr val="tx1"/>
          </a:solidFill>
          <a:latin typeface="Raleway" panose="020B0604020202020204" charset="0"/>
          <a:ea typeface="+mn-ea"/>
          <a:cs typeface="+mn-cs"/>
        </a:defRPr>
      </a:lvl4pPr>
      <a:lvl5pPr algn="l" rtl="0" eaLnBrk="1" fontAlgn="base" hangingPunct="1">
        <a:spcBef>
          <a:spcPts val="667"/>
        </a:spcBef>
        <a:spcAft>
          <a:spcPct val="0"/>
        </a:spcAft>
        <a:buFont typeface="Arial" charset="0"/>
        <a:defRPr lang="de-DE" sz="2133" kern="1200" dirty="0">
          <a:solidFill>
            <a:srgbClr val="009BDC"/>
          </a:solidFill>
          <a:latin typeface="Raleway" panose="020B0604020202020204" charset="0"/>
          <a:ea typeface="+mn-ea"/>
          <a:cs typeface="+mn-cs"/>
        </a:defRPr>
      </a:lvl5pPr>
      <a:lvl6pPr marL="0" indent="0" algn="l" defTabSz="1219170" rtl="0" eaLnBrk="1" latinLnBrk="0" hangingPunct="1">
        <a:spcBef>
          <a:spcPts val="667"/>
        </a:spcBef>
        <a:buFont typeface="Arial" panose="020B0604020202020204" pitchFamily="34" charset="0"/>
        <a:buNone/>
        <a:defRPr lang="de-DE" sz="2133" i="1" kern="1200" dirty="0" smtClean="0">
          <a:solidFill>
            <a:srgbClr val="B1B2C5"/>
          </a:solidFill>
          <a:latin typeface="Raleway" panose="020B0604020202020204" charset="0"/>
          <a:ea typeface="+mn-ea"/>
          <a:cs typeface="+mn-cs"/>
        </a:defRPr>
      </a:lvl6pPr>
      <a:lvl7pPr marL="911977" indent="0" algn="l" defTabSz="1219170" rtl="0" eaLnBrk="1" latinLnBrk="0" hangingPunct="1">
        <a:spcBef>
          <a:spcPts val="533"/>
        </a:spcBef>
        <a:buFont typeface="Arial" panose="020B0604020202020204" pitchFamily="34" charset="0"/>
        <a:buNone/>
        <a:defRPr lang="de-DE" sz="1600" kern="1200" baseline="0" dirty="0" smtClean="0">
          <a:solidFill>
            <a:schemeClr val="tx1"/>
          </a:solidFill>
          <a:latin typeface="Raleway" panose="020B0604020202020204" charset="0"/>
          <a:ea typeface="+mn-ea"/>
          <a:cs typeface="+mn-cs"/>
        </a:defRPr>
      </a:lvl7pPr>
      <a:lvl8pPr marL="1127972" indent="-215995" algn="l" defTabSz="1219170" rtl="0" eaLnBrk="1" latinLnBrk="0" hangingPunct="1">
        <a:spcBef>
          <a:spcPts val="533"/>
        </a:spcBef>
        <a:buClr>
          <a:schemeClr val="tx2"/>
        </a:buClr>
        <a:buSzPct val="120000"/>
        <a:buFont typeface="Arial Rounded MT Bold" panose="020F0704030504030204" pitchFamily="34" charset="0"/>
        <a:buChar char="›"/>
        <a:defRPr lang="de-DE" sz="1333" kern="1200" dirty="0" smtClean="0">
          <a:solidFill>
            <a:schemeClr val="tx1"/>
          </a:solidFill>
          <a:latin typeface="Raleway" panose="020B0604020202020204" charset="0"/>
          <a:ea typeface="+mn-ea"/>
          <a:cs typeface="+mn-cs"/>
        </a:defRPr>
      </a:lvl8pPr>
      <a:lvl9pPr marL="1127972" indent="0" algn="l" defTabSz="1219170" rtl="0" eaLnBrk="1" latinLnBrk="0" hangingPunct="1">
        <a:spcBef>
          <a:spcPts val="533"/>
        </a:spcBef>
        <a:buFont typeface="Arial" panose="020B0604020202020204" pitchFamily="34" charset="0"/>
        <a:buNone/>
        <a:defRPr lang="en-US" sz="1333" kern="1200" dirty="0">
          <a:solidFill>
            <a:schemeClr val="tx1"/>
          </a:solidFill>
          <a:latin typeface="Raleway" panose="020B0604020202020204" charset="0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624418" y="357718"/>
            <a:ext cx="10943167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4418" y="1604434"/>
            <a:ext cx="10943167" cy="44174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  <a:p>
            <a:pPr lvl="5"/>
            <a:r>
              <a:rPr lang="de-DE" noProof="0" dirty="0" smtClean="0"/>
              <a:t>Sechste Ebene</a:t>
            </a:r>
          </a:p>
          <a:p>
            <a:pPr lvl="6"/>
            <a:r>
              <a:rPr lang="de-DE" noProof="0" dirty="0" smtClean="0"/>
              <a:t>Siebte Ebene</a:t>
            </a:r>
          </a:p>
          <a:p>
            <a:pPr lvl="7"/>
            <a:r>
              <a:rPr lang="de-DE" noProof="0" dirty="0" smtClean="0"/>
              <a:t>Achte Ebene</a:t>
            </a:r>
          </a:p>
          <a:p>
            <a:pPr lvl="8"/>
            <a:r>
              <a:rPr lang="de-DE" noProof="0" dirty="0" smtClean="0"/>
              <a:t>Neunte Ebene</a:t>
            </a:r>
            <a:endParaRPr lang="de-DE" noProof="0" dirty="0"/>
          </a:p>
        </p:txBody>
      </p:sp>
      <p:sp>
        <p:nvSpPr>
          <p:cNvPr id="11" name="Foliennummernplatzhalter 5"/>
          <p:cNvSpPr txBox="1">
            <a:spLocks/>
          </p:cNvSpPr>
          <p:nvPr/>
        </p:nvSpPr>
        <p:spPr>
          <a:xfrm>
            <a:off x="1" y="6405033"/>
            <a:ext cx="480484" cy="287867"/>
          </a:xfrm>
          <a:prstGeom prst="rect">
            <a:avLst/>
          </a:prstGeom>
        </p:spPr>
        <p:txBody>
          <a:bodyPr lIns="0" tIns="86400" rIns="9600" bIns="0"/>
          <a:lstStyle>
            <a:defPPr>
              <a:defRPr lang="de-DE"/>
            </a:defPPr>
            <a:lvl1pPr marL="0" algn="r" defTabSz="914400" rtl="0" eaLnBrk="1" latinLnBrk="0" hangingPunct="1">
              <a:defRPr lang="en-US" sz="800" kern="1200" smtClean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B4F0E8E-0B3A-48A4-AE00-4A6926D9C6F9}" type="slidenum">
              <a:rPr lang="de-DE" sz="1067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1067" dirty="0"/>
          </a:p>
        </p:txBody>
      </p:sp>
      <p:sp>
        <p:nvSpPr>
          <p:cNvPr id="12" name="Fußzeilenplatzhalter 4"/>
          <p:cNvSpPr txBox="1">
            <a:spLocks/>
          </p:cNvSpPr>
          <p:nvPr/>
        </p:nvSpPr>
        <p:spPr>
          <a:xfrm>
            <a:off x="624418" y="6405033"/>
            <a:ext cx="8159749" cy="287867"/>
          </a:xfrm>
          <a:prstGeom prst="rect">
            <a:avLst/>
          </a:prstGeom>
        </p:spPr>
        <p:txBody>
          <a:bodyPr lIns="0" tIns="86400" rIns="0" bIns="0"/>
          <a:lstStyle>
            <a:defPPr>
              <a:defRPr lang="de-DE"/>
            </a:defPPr>
            <a:lvl1pPr marL="0" algn="l" defTabSz="914400" rtl="0" eaLnBrk="1" latinLnBrk="0" hangingPunct="1">
              <a:defRPr lang="de-DE" sz="800" kern="120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00" dirty="0" smtClean="0">
                <a:solidFill>
                  <a:schemeClr val="bg1">
                    <a:lumMod val="75000"/>
                  </a:schemeClr>
                </a:solidFill>
                <a:latin typeface="Raleway" panose="020B0604020202020204" charset="0"/>
              </a:rPr>
              <a:t>April 29, </a:t>
            </a:r>
            <a:r>
              <a:rPr sz="1000" dirty="0" smtClean="0">
                <a:solidFill>
                  <a:schemeClr val="bg1">
                    <a:lumMod val="75000"/>
                  </a:schemeClr>
                </a:solidFill>
                <a:latin typeface="Raleway" panose="020B0604020202020204" charset="0"/>
              </a:rPr>
              <a:t>2022 | Elena</a:t>
            </a:r>
            <a:r>
              <a:rPr sz="1000" baseline="0" dirty="0" smtClean="0">
                <a:solidFill>
                  <a:schemeClr val="bg1">
                    <a:lumMod val="75000"/>
                  </a:schemeClr>
                </a:solidFill>
                <a:latin typeface="Raleway" panose="020B0604020202020204" charset="0"/>
              </a:rPr>
              <a:t> Doering, </a:t>
            </a:r>
            <a:r>
              <a:rPr sz="1000" baseline="0" dirty="0" err="1" smtClean="0">
                <a:solidFill>
                  <a:schemeClr val="bg1">
                    <a:lumMod val="75000"/>
                  </a:schemeClr>
                </a:solidFill>
                <a:latin typeface="Raleway" panose="020B0604020202020204" charset="0"/>
              </a:rPr>
              <a:t>MSc</a:t>
            </a:r>
            <a:r>
              <a:rPr sz="1000" baseline="0" dirty="0" smtClean="0">
                <a:solidFill>
                  <a:schemeClr val="bg1">
                    <a:lumMod val="75000"/>
                  </a:schemeClr>
                </a:solidFill>
                <a:latin typeface="Raleway" panose="020B0604020202020204" charset="0"/>
              </a:rPr>
              <a:t>. | </a:t>
            </a:r>
            <a:r>
              <a:rPr sz="1000" baseline="0" dirty="0" smtClean="0">
                <a:solidFill>
                  <a:schemeClr val="bg1">
                    <a:lumMod val="75000"/>
                  </a:schemeClr>
                </a:solidFill>
                <a:latin typeface="Raleway" panose="020B0604020202020204" charset="0"/>
              </a:rPr>
              <a:t>Leipzig</a:t>
            </a:r>
            <a:endParaRPr sz="1000" dirty="0">
              <a:solidFill>
                <a:schemeClr val="bg1">
                  <a:lumMod val="75000"/>
                </a:schemeClr>
              </a:solidFill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4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33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2933" b="1" kern="1200" dirty="0">
          <a:solidFill>
            <a:srgbClr val="009BDC"/>
          </a:solidFill>
          <a:latin typeface="Raleway" panose="020B060402020202020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009BDC"/>
          </a:solidFill>
          <a:latin typeface="Calibri Ligh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009BDC"/>
          </a:solidFill>
          <a:latin typeface="Calibri Ligh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009BDC"/>
          </a:solidFill>
          <a:latin typeface="Calibri Ligh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009BDC"/>
          </a:solidFill>
          <a:latin typeface="Calibri Light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009BDC"/>
          </a:solidFill>
          <a:latin typeface="Calibri Light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009BDC"/>
          </a:solidFill>
          <a:latin typeface="Calibri Light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009BDC"/>
          </a:solidFill>
          <a:latin typeface="Calibri Light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933">
          <a:solidFill>
            <a:srgbClr val="009BDC"/>
          </a:solidFill>
          <a:latin typeface="Calibri Light" pitchFamily="34" charset="0"/>
        </a:defRPr>
      </a:lvl9pPr>
    </p:titleStyle>
    <p:bodyStyle>
      <a:lvl1pPr algn="l" rtl="0" eaLnBrk="1" fontAlgn="base" hangingPunct="1">
        <a:spcBef>
          <a:spcPct val="0"/>
        </a:spcBef>
        <a:spcAft>
          <a:spcPts val="667"/>
        </a:spcAft>
        <a:buFont typeface="Arial" charset="0"/>
        <a:defRPr lang="de-DE" sz="2133" kern="1200" dirty="0">
          <a:solidFill>
            <a:schemeClr val="tx1"/>
          </a:solidFill>
          <a:latin typeface="Raleway" panose="020B0604020202020204" charset="0"/>
          <a:ea typeface="+mn-ea"/>
          <a:cs typeface="+mn-cs"/>
        </a:defRPr>
      </a:lvl1pPr>
      <a:lvl2pPr marL="334425" indent="-334425" algn="l" rtl="0" eaLnBrk="1" fontAlgn="base" hangingPunct="1">
        <a:spcBef>
          <a:spcPts val="667"/>
        </a:spcBef>
        <a:spcAft>
          <a:spcPts val="667"/>
        </a:spcAft>
        <a:buClr>
          <a:schemeClr val="tx2"/>
        </a:buClr>
        <a:buSzPct val="120000"/>
        <a:buFont typeface="Arial Rounded MT Bold" pitchFamily="34" charset="0"/>
        <a:buChar char="›"/>
        <a:defRPr lang="de-DE" sz="2133" kern="1200" dirty="0">
          <a:solidFill>
            <a:schemeClr val="tx1"/>
          </a:solidFill>
          <a:latin typeface="Raleway" panose="020B0604020202020204" charset="0"/>
          <a:ea typeface="+mn-ea"/>
          <a:cs typeface="+mn-cs"/>
        </a:defRPr>
      </a:lvl2pPr>
      <a:lvl3pPr marL="670967" algn="l" rtl="0" eaLnBrk="1" fontAlgn="base" hangingPunct="1">
        <a:spcBef>
          <a:spcPts val="533"/>
        </a:spcBef>
        <a:spcAft>
          <a:spcPct val="0"/>
        </a:spcAft>
        <a:buFont typeface="Arial" charset="0"/>
        <a:defRPr lang="de-DE" sz="1600" kern="1200" dirty="0">
          <a:solidFill>
            <a:schemeClr val="tx1"/>
          </a:solidFill>
          <a:latin typeface="Raleway" panose="020B0604020202020204" charset="0"/>
          <a:ea typeface="+mn-ea"/>
          <a:cs typeface="+mn-cs"/>
        </a:defRPr>
      </a:lvl3pPr>
      <a:lvl4pPr marL="910144" indent="-239178" algn="l" rtl="0" eaLnBrk="1" fontAlgn="base" hangingPunct="1">
        <a:spcBef>
          <a:spcPts val="533"/>
        </a:spcBef>
        <a:spcAft>
          <a:spcPct val="0"/>
        </a:spcAft>
        <a:buClr>
          <a:schemeClr val="tx2"/>
        </a:buClr>
        <a:buSzPct val="120000"/>
        <a:buFont typeface="Arial Rounded MT Bold" pitchFamily="34" charset="0"/>
        <a:buChar char="›"/>
        <a:defRPr lang="de-DE" sz="1600" kern="1200" dirty="0">
          <a:solidFill>
            <a:schemeClr val="tx1"/>
          </a:solidFill>
          <a:latin typeface="Raleway" panose="020B0604020202020204" charset="0"/>
          <a:ea typeface="+mn-ea"/>
          <a:cs typeface="+mn-cs"/>
        </a:defRPr>
      </a:lvl4pPr>
      <a:lvl5pPr algn="l" rtl="0" eaLnBrk="1" fontAlgn="base" hangingPunct="1">
        <a:spcBef>
          <a:spcPts val="667"/>
        </a:spcBef>
        <a:spcAft>
          <a:spcPct val="0"/>
        </a:spcAft>
        <a:buFont typeface="Arial" charset="0"/>
        <a:defRPr lang="de-DE" sz="2133" kern="1200" dirty="0">
          <a:solidFill>
            <a:srgbClr val="009BDC"/>
          </a:solidFill>
          <a:latin typeface="Raleway" panose="020B0604020202020204" charset="0"/>
          <a:ea typeface="+mn-ea"/>
          <a:cs typeface="+mn-cs"/>
        </a:defRPr>
      </a:lvl5pPr>
      <a:lvl6pPr marL="0" indent="0" algn="l" defTabSz="1219170" rtl="0" eaLnBrk="1" latinLnBrk="0" hangingPunct="1">
        <a:spcBef>
          <a:spcPts val="667"/>
        </a:spcBef>
        <a:buFont typeface="Arial" panose="020B0604020202020204" pitchFamily="34" charset="0"/>
        <a:buNone/>
        <a:defRPr lang="de-DE" sz="2133" i="1" kern="1200" dirty="0" smtClean="0">
          <a:solidFill>
            <a:srgbClr val="B1B2C5"/>
          </a:solidFill>
          <a:latin typeface="Raleway" panose="020B0604020202020204" charset="0"/>
          <a:ea typeface="+mn-ea"/>
          <a:cs typeface="+mn-cs"/>
        </a:defRPr>
      </a:lvl6pPr>
      <a:lvl7pPr marL="911977" indent="0" algn="l" defTabSz="1219170" rtl="0" eaLnBrk="1" latinLnBrk="0" hangingPunct="1">
        <a:spcBef>
          <a:spcPts val="533"/>
        </a:spcBef>
        <a:buFont typeface="Arial" panose="020B0604020202020204" pitchFamily="34" charset="0"/>
        <a:buNone/>
        <a:defRPr lang="de-DE" sz="1600" kern="1200" baseline="0" dirty="0" smtClean="0">
          <a:solidFill>
            <a:schemeClr val="tx1"/>
          </a:solidFill>
          <a:latin typeface="Raleway" panose="020B0604020202020204" charset="0"/>
          <a:ea typeface="+mn-ea"/>
          <a:cs typeface="+mn-cs"/>
        </a:defRPr>
      </a:lvl7pPr>
      <a:lvl8pPr marL="1127972" indent="-215995" algn="l" defTabSz="1219170" rtl="0" eaLnBrk="1" latinLnBrk="0" hangingPunct="1">
        <a:spcBef>
          <a:spcPts val="533"/>
        </a:spcBef>
        <a:buClr>
          <a:schemeClr val="tx2"/>
        </a:buClr>
        <a:buSzPct val="120000"/>
        <a:buFont typeface="Arial Rounded MT Bold" panose="020F0704030504030204" pitchFamily="34" charset="0"/>
        <a:buChar char="›"/>
        <a:defRPr lang="de-DE" sz="1333" kern="1200" dirty="0" smtClean="0">
          <a:solidFill>
            <a:schemeClr val="tx1"/>
          </a:solidFill>
          <a:latin typeface="Raleway" panose="020B0604020202020204" charset="0"/>
          <a:ea typeface="+mn-ea"/>
          <a:cs typeface="+mn-cs"/>
        </a:defRPr>
      </a:lvl8pPr>
      <a:lvl9pPr marL="1127972" indent="0" algn="l" defTabSz="1219170" rtl="0" eaLnBrk="1" latinLnBrk="0" hangingPunct="1">
        <a:spcBef>
          <a:spcPts val="533"/>
        </a:spcBef>
        <a:buFont typeface="Arial" panose="020B0604020202020204" pitchFamily="34" charset="0"/>
        <a:buNone/>
        <a:defRPr lang="en-US" sz="1333" kern="1200" dirty="0">
          <a:solidFill>
            <a:schemeClr val="tx1"/>
          </a:solidFill>
          <a:latin typeface="Raleway" panose="020B0604020202020204" charset="0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8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2.jpeg"/><Relationship Id="rId5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jpg"/><Relationship Id="rId21" Type="http://schemas.openxmlformats.org/officeDocument/2006/relationships/image" Target="../media/image55.jpeg"/><Relationship Id="rId7" Type="http://schemas.openxmlformats.org/officeDocument/2006/relationships/image" Target="../media/image41.jp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0.jp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40.jpg"/><Relationship Id="rId11" Type="http://schemas.openxmlformats.org/officeDocument/2006/relationships/image" Target="../media/image45.png"/><Relationship Id="rId5" Type="http://schemas.openxmlformats.org/officeDocument/2006/relationships/image" Target="../media/image39.jp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jpg"/><Relationship Id="rId4" Type="http://schemas.openxmlformats.org/officeDocument/2006/relationships/image" Target="../media/image38.jp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Brain age in the pre-clinical stages of Alzheimer’s disease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3503711" y="3909483"/>
            <a:ext cx="8557659" cy="1151699"/>
          </a:xfrm>
        </p:spPr>
        <p:txBody>
          <a:bodyPr/>
          <a:lstStyle/>
          <a:p>
            <a:endParaRPr lang="en-US" sz="3200" b="1" dirty="0" smtClean="0"/>
          </a:p>
          <a:p>
            <a:r>
              <a:rPr lang="en-US" sz="1600" dirty="0"/>
              <a:t>Doering, E., Antonopoulοs, G., Hönig, M., van Eimeren, T., Eickhoff, S., Patil, K</a:t>
            </a:r>
            <a:r>
              <a:rPr lang="en-US" sz="1600" dirty="0" smtClean="0"/>
              <a:t>.*, </a:t>
            </a:r>
            <a:r>
              <a:rPr lang="en-US" sz="1600" dirty="0"/>
              <a:t>Drzezga, A</a:t>
            </a:r>
            <a:r>
              <a:rPr lang="en-US" sz="1600" dirty="0" smtClean="0"/>
              <a:t>.* for the Alzheimer’s Disease Neuroimaging Initiative</a:t>
            </a:r>
            <a:br>
              <a:rPr lang="en-US" sz="1600" dirty="0" smtClean="0"/>
            </a:br>
            <a:r>
              <a:rPr lang="en-US" sz="1600" dirty="0" smtClean="0"/>
              <a:t>* authors contributed equally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661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828800" y="1257398"/>
            <a:ext cx="82919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Raleway" panose="020B0604020202020204"/>
              </a:rPr>
              <a:t>BPAD and Cognitive Performance</a:t>
            </a:r>
            <a:endParaRPr lang="en-US" sz="2800" b="1" dirty="0">
              <a:solidFill>
                <a:schemeClr val="bg1"/>
              </a:solidFill>
              <a:latin typeface="Raleway" panose="020B0604020202020204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99" y="4626003"/>
            <a:ext cx="2720840" cy="1781503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38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91" b="37235"/>
          <a:stretch/>
        </p:blipFill>
        <p:spPr>
          <a:xfrm>
            <a:off x="4772413" y="1940313"/>
            <a:ext cx="6987787" cy="4114247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24418" y="357718"/>
            <a:ext cx="10943167" cy="1054100"/>
          </a:xfrm>
          <a:ln w="19050"/>
        </p:spPr>
        <p:txBody>
          <a:bodyPr/>
          <a:lstStyle/>
          <a:p>
            <a:r>
              <a:rPr lang="en-US" dirty="0" smtClean="0"/>
              <a:t>Cognitive performance declines with increasing BPAD</a:t>
            </a:r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8" t="66342" r="31283" b="29593"/>
          <a:stretch/>
        </p:blipFill>
        <p:spPr>
          <a:xfrm>
            <a:off x="8166853" y="6322742"/>
            <a:ext cx="4025147" cy="535258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1013574" y="1683834"/>
            <a:ext cx="3301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aleway" panose="020B0604020202020204"/>
              </a:rPr>
              <a:t>Memory</a:t>
            </a:r>
            <a:endParaRPr lang="en-US" b="1" dirty="0">
              <a:latin typeface="Raleway" panose="020B0604020202020204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140712" y="1683834"/>
            <a:ext cx="654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aleway" panose="020B0604020202020204"/>
              </a:rPr>
              <a:t>Executive Function</a:t>
            </a:r>
            <a:endParaRPr lang="en-US" b="1" dirty="0">
              <a:latin typeface="Raleway" panose="020B0604020202020204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4928839" y="1973766"/>
            <a:ext cx="3484756" cy="4348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/>
          <p:cNvSpPr/>
          <p:nvPr/>
        </p:nvSpPr>
        <p:spPr>
          <a:xfrm>
            <a:off x="657922" y="5558039"/>
            <a:ext cx="355652" cy="44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Gerader Verbinder 22"/>
          <p:cNvCxnSpPr/>
          <p:nvPr/>
        </p:nvCxnSpPr>
        <p:spPr>
          <a:xfrm>
            <a:off x="4672668" y="1416205"/>
            <a:ext cx="0" cy="544179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7" t="26667" r="23832" b="35943"/>
          <a:stretch/>
        </p:blipFill>
        <p:spPr>
          <a:xfrm>
            <a:off x="545223" y="1973767"/>
            <a:ext cx="3770298" cy="4148254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83" y="2021365"/>
            <a:ext cx="667557" cy="824754"/>
          </a:xfrm>
          <a:prstGeom prst="rect">
            <a:avLst/>
          </a:prstGeom>
          <a:ln>
            <a:noFill/>
          </a:ln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749" y="2023558"/>
            <a:ext cx="667557" cy="824754"/>
          </a:xfrm>
          <a:prstGeom prst="rect">
            <a:avLst/>
          </a:prstGeom>
          <a:ln>
            <a:noFill/>
          </a:ln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437" y="2088426"/>
            <a:ext cx="399225" cy="493235"/>
          </a:xfrm>
          <a:prstGeom prst="rect">
            <a:avLst/>
          </a:prstGeom>
          <a:ln>
            <a:noFill/>
          </a:ln>
        </p:spPr>
      </p:pic>
      <p:pic>
        <p:nvPicPr>
          <p:cNvPr id="24" name="Inhaltsplatzhalter 21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8" t="34915" r="27618" b="31305"/>
          <a:stretch/>
        </p:blipFill>
        <p:spPr>
          <a:xfrm>
            <a:off x="11024764" y="1999781"/>
            <a:ext cx="484080" cy="643133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5207065" y="6611779"/>
            <a:ext cx="2425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Raleway" panose="020B0604020202020204"/>
              </a:rPr>
              <a:t>* p &lt; 0.05 ** </a:t>
            </a:r>
            <a:r>
              <a:rPr lang="en-US" sz="1000" dirty="0" smtClean="0">
                <a:latin typeface="Raleway" panose="020B0604020202020204"/>
              </a:rPr>
              <a:t>p &lt; 0.05 (corrected)</a:t>
            </a:r>
            <a:endParaRPr lang="en-US" sz="1000" dirty="0">
              <a:latin typeface="Raleway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17595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817649" y="1201642"/>
            <a:ext cx="82919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Raleway" panose="020B0604020202020204"/>
              </a:rPr>
              <a:t>BPAD and AD </a:t>
            </a:r>
            <a:r>
              <a:rPr lang="en-US" sz="5400" b="1" dirty="0" err="1" smtClean="0">
                <a:solidFill>
                  <a:schemeClr val="bg1"/>
                </a:solidFill>
                <a:latin typeface="Raleway" panose="020B0604020202020204"/>
              </a:rPr>
              <a:t>Neuropatholgy</a:t>
            </a:r>
            <a:endParaRPr lang="en-US" sz="2800" b="1" dirty="0">
              <a:solidFill>
                <a:schemeClr val="bg1"/>
              </a:solidFill>
              <a:latin typeface="Raleway" panose="020B0604020202020204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99" y="4626003"/>
            <a:ext cx="2720840" cy="1781503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68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07" t="52899"/>
          <a:stretch/>
        </p:blipFill>
        <p:spPr>
          <a:xfrm>
            <a:off x="7598476" y="2098482"/>
            <a:ext cx="3720009" cy="4515887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54"/>
          <a:stretch/>
        </p:blipFill>
        <p:spPr>
          <a:xfrm>
            <a:off x="160400" y="1538868"/>
            <a:ext cx="6769006" cy="4839629"/>
          </a:xfrm>
          <a:prstGeom prst="rect">
            <a:avLst/>
          </a:prstGeom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 Neuropathology increases with increasing BPAD</a:t>
            </a:r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8" t="66342" r="31283" b="29593"/>
          <a:stretch/>
        </p:blipFill>
        <p:spPr>
          <a:xfrm>
            <a:off x="8166853" y="6322742"/>
            <a:ext cx="4025147" cy="53525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1929161" y="1729150"/>
            <a:ext cx="3301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aleway" panose="020B0604020202020204"/>
              </a:rPr>
              <a:t>CSF A</a:t>
            </a:r>
            <a:r>
              <a:rPr lang="el-GR" b="1" dirty="0" smtClean="0">
                <a:latin typeface="Helvetica" pitchFamily="2" charset="0"/>
              </a:rPr>
              <a:t>β</a:t>
            </a:r>
            <a:r>
              <a:rPr lang="de-DE" b="1" baseline="-25000" dirty="0" smtClean="0">
                <a:latin typeface="Helvetica" pitchFamily="2" charset="0"/>
              </a:rPr>
              <a:t>1-42</a:t>
            </a:r>
            <a:endParaRPr lang="en-US" b="1" baseline="-25000" dirty="0">
              <a:latin typeface="Raleway" panose="020B0604020202020204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8166853" y="1729150"/>
            <a:ext cx="3301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Raleway" panose="020B0604020202020204"/>
              </a:rPr>
              <a:t>CSF </a:t>
            </a:r>
            <a:r>
              <a:rPr lang="de-DE" b="1" dirty="0" smtClean="0">
                <a:latin typeface="Raleway" panose="020B0604020202020204"/>
              </a:rPr>
              <a:t>pTau</a:t>
            </a:r>
            <a:r>
              <a:rPr lang="de-DE" b="1" baseline="-25000" dirty="0" smtClean="0">
                <a:latin typeface="Helvetica" pitchFamily="2" charset="0"/>
              </a:rPr>
              <a:t>181</a:t>
            </a:r>
            <a:endParaRPr lang="en-US" b="1" baseline="-25000" dirty="0">
              <a:latin typeface="Raleway" panose="020B0604020202020204"/>
            </a:endParaRPr>
          </a:p>
        </p:txBody>
      </p:sp>
      <p:cxnSp>
        <p:nvCxnSpPr>
          <p:cNvPr id="14" name="Gerader Verbinder 13"/>
          <p:cNvCxnSpPr/>
          <p:nvPr/>
        </p:nvCxnSpPr>
        <p:spPr>
          <a:xfrm>
            <a:off x="7434453" y="1416205"/>
            <a:ext cx="0" cy="544179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30" y="2376965"/>
            <a:ext cx="380344" cy="469908"/>
          </a:xfrm>
          <a:prstGeom prst="rect">
            <a:avLst/>
          </a:prstGeom>
          <a:ln>
            <a:noFill/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928" y="2376965"/>
            <a:ext cx="667557" cy="824754"/>
          </a:xfrm>
          <a:prstGeom prst="rect">
            <a:avLst/>
          </a:prstGeom>
          <a:ln>
            <a:noFill/>
          </a:ln>
        </p:spPr>
      </p:pic>
      <p:pic>
        <p:nvPicPr>
          <p:cNvPr id="15" name="Inhaltsplatzhalter 21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8" t="34915" r="27618" b="31305"/>
          <a:stretch/>
        </p:blipFill>
        <p:spPr>
          <a:xfrm>
            <a:off x="2540000" y="2242467"/>
            <a:ext cx="761322" cy="1011468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5207065" y="6611779"/>
            <a:ext cx="2425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Raleway" panose="020B0604020202020204"/>
              </a:rPr>
              <a:t>* p &lt; 0.05 ** </a:t>
            </a:r>
            <a:r>
              <a:rPr lang="en-US" sz="1000" dirty="0" smtClean="0">
                <a:latin typeface="Raleway" panose="020B0604020202020204"/>
              </a:rPr>
              <a:t>p &lt; 0.05 (corrected)</a:t>
            </a:r>
            <a:endParaRPr lang="en-US" sz="1000" dirty="0">
              <a:latin typeface="Raleway" panose="020B0604020202020204"/>
            </a:endParaRPr>
          </a:p>
        </p:txBody>
      </p:sp>
      <p:pic>
        <p:nvPicPr>
          <p:cNvPr id="17" name="Inhaltsplatzhalter 21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8" t="34915" r="27618" b="31305"/>
          <a:stretch/>
        </p:blipFill>
        <p:spPr>
          <a:xfrm>
            <a:off x="6382753" y="2327975"/>
            <a:ext cx="429013" cy="56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583473" y="1591933"/>
            <a:ext cx="9110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Raleway" panose="020B0604020202020204"/>
              </a:rPr>
              <a:t>BPAD and Cognitive Decline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Raleway" panose="020B0604020202020204"/>
              </a:rPr>
              <a:t>Cognitive decline = a diagnosis of (more severe) cognitive impairment within 2 years</a:t>
            </a:r>
            <a:endParaRPr lang="en-US" dirty="0">
              <a:solidFill>
                <a:schemeClr val="bg1"/>
              </a:solidFill>
              <a:latin typeface="Raleway" panose="020B0604020202020204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799" y="4626003"/>
            <a:ext cx="2720840" cy="1781503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3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PET-BPAD predicts cognitive decline in CN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34" b="10588"/>
          <a:stretch/>
        </p:blipFill>
        <p:spPr>
          <a:xfrm>
            <a:off x="2256961" y="1610641"/>
            <a:ext cx="3697788" cy="4388715"/>
          </a:xfrm>
          <a:prstGeom prst="corner">
            <a:avLst>
              <a:gd name="adj1" fmla="val 50000"/>
              <a:gd name="adj2" fmla="val 112022"/>
            </a:avLst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3" b="10285"/>
          <a:stretch/>
        </p:blipFill>
        <p:spPr>
          <a:xfrm>
            <a:off x="6092280" y="1610641"/>
            <a:ext cx="3731941" cy="440358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4" t="87443" r="19845" b="62"/>
          <a:stretch/>
        </p:blipFill>
        <p:spPr>
          <a:xfrm>
            <a:off x="4289500" y="6014224"/>
            <a:ext cx="3925229" cy="613316"/>
          </a:xfrm>
          <a:prstGeom prst="rect">
            <a:avLst/>
          </a:prstGeom>
        </p:spPr>
      </p:pic>
      <p:pic>
        <p:nvPicPr>
          <p:cNvPr id="9" name="Inhaltsplatzhalter 21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8" t="34915" r="27618" b="31305"/>
          <a:stretch/>
        </p:blipFill>
        <p:spPr>
          <a:xfrm>
            <a:off x="151495" y="2320732"/>
            <a:ext cx="1853982" cy="2463142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39465" y="3048202"/>
            <a:ext cx="13533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aleway" panose="020B0604020202020204"/>
              </a:rPr>
              <a:t>40%</a:t>
            </a:r>
          </a:p>
          <a:p>
            <a:pPr algn="ctr"/>
            <a:r>
              <a:rPr lang="en-US" sz="4400" b="1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aleway" panose="020B0604020202020204"/>
              </a:rPr>
              <a:t>**</a:t>
            </a:r>
            <a:endParaRPr lang="en-US" sz="1400" b="1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Raleway" panose="020B0604020202020204"/>
            </a:endParaRPr>
          </a:p>
        </p:txBody>
      </p:sp>
      <p:pic>
        <p:nvPicPr>
          <p:cNvPr id="11" name="Inhaltsplatzhalter 21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8" t="34915" r="27618" b="31305"/>
          <a:stretch/>
        </p:blipFill>
        <p:spPr>
          <a:xfrm>
            <a:off x="10072363" y="2320732"/>
            <a:ext cx="1853982" cy="2463142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10360333" y="3048202"/>
            <a:ext cx="1353351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aleway" panose="020B0604020202020204"/>
              </a:rPr>
              <a:t>30%</a:t>
            </a:r>
          </a:p>
          <a:p>
            <a:pPr algn="ctr"/>
            <a:r>
              <a:rPr lang="en-US" sz="4400" b="1" baseline="-250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aleway" panose="020B0604020202020204"/>
              </a:rPr>
              <a:t>+</a:t>
            </a:r>
            <a:endParaRPr lang="en-US" sz="1400" b="1" baseline="-250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Raleway" panose="020B0604020202020204"/>
            </a:endParaRPr>
          </a:p>
        </p:txBody>
      </p:sp>
      <p:cxnSp>
        <p:nvCxnSpPr>
          <p:cNvPr id="14" name="Gerade Verbindung mit Pfeil 13"/>
          <p:cNvCxnSpPr/>
          <p:nvPr/>
        </p:nvCxnSpPr>
        <p:spPr>
          <a:xfrm flipH="1" flipV="1">
            <a:off x="8214729" y="3327400"/>
            <a:ext cx="1955183" cy="1991733"/>
          </a:xfrm>
          <a:prstGeom prst="straightConnector1">
            <a:avLst/>
          </a:prstGeom>
          <a:ln w="38100">
            <a:solidFill>
              <a:srgbClr val="FFAA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0270273" y="5107259"/>
            <a:ext cx="1656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Raleway" panose="020B0604020202020204"/>
              </a:rPr>
              <a:t>Lower </a:t>
            </a:r>
            <a:r>
              <a:rPr lang="en-US" sz="1600" dirty="0" smtClean="0">
                <a:latin typeface="Raleway" panose="020B0604020202020204"/>
              </a:rPr>
              <a:t>threshold in </a:t>
            </a:r>
            <a:r>
              <a:rPr lang="en-US" sz="1600" dirty="0" smtClean="0">
                <a:latin typeface="Raleway" panose="020B0604020202020204"/>
              </a:rPr>
              <a:t>presence </a:t>
            </a:r>
            <a:r>
              <a:rPr lang="en-US" sz="1600" dirty="0" smtClean="0">
                <a:latin typeface="Raleway" panose="020B0604020202020204"/>
              </a:rPr>
              <a:t>of pathology?</a:t>
            </a:r>
            <a:endParaRPr lang="en-US" sz="1600" dirty="0">
              <a:latin typeface="Raleway" panose="020B0604020202020204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0833409" y="6595980"/>
            <a:ext cx="2425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Raleway" panose="020B0604020202020204"/>
              </a:rPr>
              <a:t>+</a:t>
            </a:r>
            <a:r>
              <a:rPr lang="en-US" sz="1000" dirty="0" smtClean="0">
                <a:latin typeface="Raleway" panose="020B0604020202020204"/>
              </a:rPr>
              <a:t> </a:t>
            </a:r>
            <a:r>
              <a:rPr lang="en-US" sz="1000" dirty="0" smtClean="0">
                <a:latin typeface="Raleway" panose="020B0604020202020204"/>
              </a:rPr>
              <a:t>p </a:t>
            </a:r>
            <a:r>
              <a:rPr lang="en-US" sz="1000" dirty="0" smtClean="0">
                <a:latin typeface="Raleway" panose="020B0604020202020204"/>
              </a:rPr>
              <a:t>= </a:t>
            </a:r>
            <a:r>
              <a:rPr lang="en-US" sz="1000" dirty="0" smtClean="0">
                <a:latin typeface="Raleway" panose="020B0604020202020204"/>
              </a:rPr>
              <a:t>0.05 ** p &lt; 0.01</a:t>
            </a:r>
            <a:endParaRPr lang="en-US" sz="1000" dirty="0">
              <a:latin typeface="Raleway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0221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MRI-BPAD predicts </a:t>
            </a:r>
            <a:r>
              <a:rPr lang="en-US" smtClean="0"/>
              <a:t>cognitive decline in MCI</a:t>
            </a:r>
            <a:endParaRPr lang="en-US"/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7" t="94789" r="17193" b="161"/>
          <a:stretch/>
        </p:blipFill>
        <p:spPr>
          <a:xfrm>
            <a:off x="3953413" y="6184477"/>
            <a:ext cx="4900655" cy="466728"/>
          </a:xfrm>
          <a:prstGeom prst="rect">
            <a:avLst/>
          </a:prstGeom>
        </p:spPr>
      </p:pic>
      <p:pic>
        <p:nvPicPr>
          <p:cNvPr id="7" name="Inhaltsplatzhalt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55"/>
          <a:stretch/>
        </p:blipFill>
        <p:spPr>
          <a:xfrm>
            <a:off x="1932623" y="1699873"/>
            <a:ext cx="7901361" cy="4396180"/>
          </a:xfrm>
        </p:spPr>
      </p:pic>
      <p:cxnSp>
        <p:nvCxnSpPr>
          <p:cNvPr id="8" name="Gerade Verbindung mit Pfeil 7"/>
          <p:cNvCxnSpPr/>
          <p:nvPr/>
        </p:nvCxnSpPr>
        <p:spPr>
          <a:xfrm flipH="1" flipV="1">
            <a:off x="9155151" y="4304371"/>
            <a:ext cx="1014761" cy="1014762"/>
          </a:xfrm>
          <a:prstGeom prst="straightConnector1">
            <a:avLst/>
          </a:prstGeom>
          <a:ln w="38100">
            <a:solidFill>
              <a:srgbClr val="F5D6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10270273" y="5107259"/>
            <a:ext cx="16560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Raleway" panose="020B0604020202020204"/>
              </a:rPr>
              <a:t>Higher threshold </a:t>
            </a:r>
            <a:r>
              <a:rPr lang="en-US" sz="1600" dirty="0" smtClean="0">
                <a:latin typeface="Raleway" panose="020B0604020202020204"/>
              </a:rPr>
              <a:t>for APOE-e4 non-carriers</a:t>
            </a:r>
            <a:endParaRPr lang="en-US" sz="1600" dirty="0">
              <a:latin typeface="Raleway" panose="020B0604020202020204"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5" y="2514025"/>
            <a:ext cx="1680767" cy="2076555"/>
          </a:xfrm>
          <a:prstGeom prst="rect">
            <a:avLst/>
          </a:prstGeom>
          <a:ln>
            <a:noFill/>
          </a:ln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970" y="2496090"/>
            <a:ext cx="1680767" cy="2076555"/>
          </a:xfrm>
          <a:prstGeom prst="rect">
            <a:avLst/>
          </a:prstGeom>
          <a:ln>
            <a:noFill/>
          </a:ln>
        </p:spPr>
      </p:pic>
      <p:sp>
        <p:nvSpPr>
          <p:cNvPr id="15" name="Textfeld 14"/>
          <p:cNvSpPr txBox="1"/>
          <p:nvPr/>
        </p:nvSpPr>
        <p:spPr>
          <a:xfrm>
            <a:off x="316804" y="3048202"/>
            <a:ext cx="13533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aleway" panose="020B0604020202020204"/>
              </a:rPr>
              <a:t>44%</a:t>
            </a:r>
          </a:p>
          <a:p>
            <a:pPr algn="ctr"/>
            <a:r>
              <a:rPr lang="en-US" sz="4400" b="1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aleway" panose="020B0604020202020204"/>
              </a:rPr>
              <a:t>**</a:t>
            </a:r>
            <a:endParaRPr lang="en-US" sz="1400" b="1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Raleway" panose="020B0604020202020204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0328149" y="3048202"/>
            <a:ext cx="13533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aleway" panose="020B0604020202020204"/>
              </a:rPr>
              <a:t>38%</a:t>
            </a:r>
          </a:p>
          <a:p>
            <a:pPr algn="ctr"/>
            <a:r>
              <a:rPr lang="en-US" sz="4400" b="1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aleway" panose="020B0604020202020204"/>
              </a:rPr>
              <a:t>**</a:t>
            </a:r>
            <a:endParaRPr lang="en-US" sz="1400" b="1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Raleway" panose="020B0604020202020204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0833409" y="6595980"/>
            <a:ext cx="2425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Raleway" panose="020B0604020202020204"/>
              </a:rPr>
              <a:t>* p &lt; 0.05 ** p &lt; 0.01</a:t>
            </a:r>
            <a:endParaRPr lang="en-US" sz="1000" dirty="0">
              <a:latin typeface="Raleway" panose="020B0604020202020204"/>
            </a:endParaRPr>
          </a:p>
        </p:txBody>
      </p:sp>
      <p:cxnSp>
        <p:nvCxnSpPr>
          <p:cNvPr id="13" name="Gerade Verbindung mit Pfeil 12"/>
          <p:cNvCxnSpPr/>
          <p:nvPr/>
        </p:nvCxnSpPr>
        <p:spPr>
          <a:xfrm flipH="1" flipV="1">
            <a:off x="4940301" y="3733801"/>
            <a:ext cx="5218669" cy="1585332"/>
          </a:xfrm>
          <a:prstGeom prst="straightConnector1">
            <a:avLst/>
          </a:prstGeom>
          <a:ln w="38100">
            <a:solidFill>
              <a:srgbClr val="F5D6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08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8710" cy="6188927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3512634" y="2308302"/>
            <a:ext cx="2397512" cy="2475571"/>
          </a:xfrm>
          <a:prstGeom prst="rect">
            <a:avLst/>
          </a:prstGeom>
          <a:solidFill>
            <a:srgbClr val="FDF7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9794488" y="2126166"/>
            <a:ext cx="2397512" cy="2475571"/>
          </a:xfrm>
          <a:prstGeom prst="rect">
            <a:avLst/>
          </a:prstGeom>
          <a:solidFill>
            <a:srgbClr val="FDF7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/>
          <p:cNvSpPr/>
          <p:nvPr/>
        </p:nvSpPr>
        <p:spPr>
          <a:xfrm>
            <a:off x="3423425" y="5207620"/>
            <a:ext cx="8795286" cy="981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0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5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uppieren 65"/>
          <p:cNvGrpSpPr/>
          <p:nvPr/>
        </p:nvGrpSpPr>
        <p:grpSpPr>
          <a:xfrm>
            <a:off x="76381" y="994443"/>
            <a:ext cx="8451327" cy="5351929"/>
            <a:chOff x="76381" y="994443"/>
            <a:chExt cx="8451327" cy="5351929"/>
          </a:xfrm>
        </p:grpSpPr>
        <p:grpSp>
          <p:nvGrpSpPr>
            <p:cNvPr id="2" name="Gruppieren 1"/>
            <p:cNvGrpSpPr/>
            <p:nvPr/>
          </p:nvGrpSpPr>
          <p:grpSpPr>
            <a:xfrm>
              <a:off x="76381" y="994443"/>
              <a:ext cx="8451327" cy="5351929"/>
              <a:chOff x="415158" y="43025"/>
              <a:chExt cx="11009434" cy="6771950"/>
            </a:xfrm>
          </p:grpSpPr>
          <p:sp>
            <p:nvSpPr>
              <p:cNvPr id="54" name="Rechteck 53"/>
              <p:cNvSpPr/>
              <p:nvPr/>
            </p:nvSpPr>
            <p:spPr>
              <a:xfrm>
                <a:off x="6587858" y="4045852"/>
                <a:ext cx="1560620" cy="12674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" name="Left Bracket 35"/>
              <p:cNvSpPr/>
              <p:nvPr/>
            </p:nvSpPr>
            <p:spPr bwMode="auto">
              <a:xfrm rot="10800000">
                <a:off x="11084249" y="278304"/>
                <a:ext cx="340343" cy="6209529"/>
              </a:xfrm>
              <a:prstGeom prst="leftBracket">
                <a:avLst>
                  <a:gd name="adj" fmla="val 8333"/>
                </a:avLst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de-DE" dirty="0"/>
              </a:p>
            </p:txBody>
          </p:sp>
          <p:sp>
            <p:nvSpPr>
              <p:cNvPr id="9" name="Rectangle 7"/>
              <p:cNvSpPr/>
              <p:nvPr/>
            </p:nvSpPr>
            <p:spPr bwMode="auto">
              <a:xfrm>
                <a:off x="9936070" y="6234266"/>
                <a:ext cx="1163430" cy="5807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de-DE" dirty="0"/>
              </a:p>
            </p:txBody>
          </p:sp>
          <p:sp>
            <p:nvSpPr>
              <p:cNvPr id="10" name="Left Bracket 2"/>
              <p:cNvSpPr/>
              <p:nvPr/>
            </p:nvSpPr>
            <p:spPr bwMode="auto">
              <a:xfrm>
                <a:off x="1572341" y="278303"/>
                <a:ext cx="340343" cy="6209531"/>
              </a:xfrm>
              <a:prstGeom prst="leftBracket">
                <a:avLst>
                  <a:gd name="adj" fmla="val 8333"/>
                </a:avLst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de-DE" dirty="0"/>
              </a:p>
            </p:txBody>
          </p:sp>
          <p:sp>
            <p:nvSpPr>
              <p:cNvPr id="11" name="Rectangle 5"/>
              <p:cNvSpPr/>
              <p:nvPr/>
            </p:nvSpPr>
            <p:spPr bwMode="auto">
              <a:xfrm>
                <a:off x="1774992" y="6247935"/>
                <a:ext cx="1302014" cy="4658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de-DE" dirty="0"/>
              </a:p>
            </p:txBody>
          </p:sp>
          <p:grpSp>
            <p:nvGrpSpPr>
              <p:cNvPr id="12" name="Group 17"/>
              <p:cNvGrpSpPr/>
              <p:nvPr/>
            </p:nvGrpSpPr>
            <p:grpSpPr bwMode="auto">
              <a:xfrm>
                <a:off x="5520957" y="1484812"/>
                <a:ext cx="2605771" cy="1231848"/>
                <a:chOff x="5338464" y="1507677"/>
                <a:chExt cx="2605771" cy="1231848"/>
              </a:xfrm>
            </p:grpSpPr>
            <p:pic>
              <p:nvPicPr>
                <p:cNvPr id="51" name="Picture 3" descr="A person wearing glasses and smiling at the camera&#10;&#10;Description automatically generated"/>
                <p:cNvPicPr>
                  <a:picLocks noChangeAspect="1"/>
                </p:cNvPicPr>
                <p:nvPr/>
              </p:nvPicPr>
              <p:blipFill>
                <a:blip r:embed="rId3"/>
                <a:srcRect l="6875" r="18376" b="1"/>
                <a:stretch/>
              </p:blipFill>
              <p:spPr bwMode="auto">
                <a:xfrm>
                  <a:off x="6712387" y="1507677"/>
                  <a:ext cx="1231848" cy="1231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9586" h="2849586" extrusionOk="0">
                      <a:moveTo>
                        <a:pt x="1424793" y="0"/>
                      </a:moveTo>
                      <a:cubicBezTo>
                        <a:pt x="2211684" y="0"/>
                        <a:pt x="2849586" y="637902"/>
                        <a:pt x="2849586" y="1424793"/>
                      </a:cubicBezTo>
                      <a:cubicBezTo>
                        <a:pt x="2849586" y="2211684"/>
                        <a:pt x="2211684" y="2849586"/>
                        <a:pt x="1424793" y="2849586"/>
                      </a:cubicBezTo>
                      <a:cubicBezTo>
                        <a:pt x="637902" y="2849586"/>
                        <a:pt x="0" y="2211684"/>
                        <a:pt x="0" y="1424793"/>
                      </a:cubicBezTo>
                      <a:cubicBezTo>
                        <a:pt x="0" y="637902"/>
                        <a:pt x="637902" y="0"/>
                        <a:pt x="1424793" y="0"/>
                      </a:cubicBezTo>
                      <a:close/>
                    </a:path>
                  </a:pathLst>
                </a:custGeom>
                <a:ln w="3175">
                  <a:solidFill>
                    <a:schemeClr val="tx1"/>
                  </a:solidFill>
                </a:ln>
              </p:spPr>
            </p:pic>
            <p:sp>
              <p:nvSpPr>
                <p:cNvPr id="52" name="TextBox 6"/>
                <p:cNvSpPr txBox="1"/>
                <p:nvPr/>
              </p:nvSpPr>
              <p:spPr bwMode="auto">
                <a:xfrm>
                  <a:off x="5338464" y="1871016"/>
                  <a:ext cx="1517302" cy="56012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2060"/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 marL="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de-DE" sz="1000" b="1" dirty="0">
                      <a:solidFill>
                        <a:schemeClr val="bg1"/>
                      </a:solidFill>
                    </a:rPr>
                    <a:t>Dr. Merle Hönig</a:t>
                  </a:r>
                  <a:endParaRPr sz="1600" dirty="0"/>
                </a:p>
                <a:p>
                  <a:pPr algn="ctr">
                    <a:defRPr/>
                  </a:pPr>
                  <a:r>
                    <a:rPr lang="de-DE" sz="1000" dirty="0">
                      <a:solidFill>
                        <a:schemeClr val="bg1"/>
                      </a:solidFill>
                    </a:rPr>
                    <a:t>(</a:t>
                  </a:r>
                  <a:r>
                    <a:rPr lang="de-DE" sz="1000" dirty="0" err="1">
                      <a:solidFill>
                        <a:schemeClr val="bg1"/>
                      </a:solidFill>
                    </a:rPr>
                    <a:t>PostDoc</a:t>
                  </a:r>
                  <a:r>
                    <a:rPr lang="de-DE" sz="1000" dirty="0">
                      <a:solidFill>
                        <a:schemeClr val="bg1"/>
                      </a:solidFill>
                    </a:rPr>
                    <a:t>)</a:t>
                  </a:r>
                  <a:endParaRPr sz="10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3" name="Group 19"/>
              <p:cNvGrpSpPr/>
              <p:nvPr/>
            </p:nvGrpSpPr>
            <p:grpSpPr bwMode="auto">
              <a:xfrm>
                <a:off x="5520957" y="191243"/>
                <a:ext cx="2605771" cy="1231848"/>
                <a:chOff x="5338464" y="194605"/>
                <a:chExt cx="2605771" cy="1231848"/>
              </a:xfrm>
            </p:grpSpPr>
            <p:pic>
              <p:nvPicPr>
                <p:cNvPr id="49" name="Picture 8" descr="A person wearing a suit and tie smiling at the camera&#10;&#10;Description automatically generated"/>
                <p:cNvPicPr>
                  <a:picLocks noChangeAspect="1"/>
                </p:cNvPicPr>
                <p:nvPr/>
              </p:nvPicPr>
              <p:blipFill>
                <a:blip r:embed="rId4"/>
                <a:srcRect t="5250" r="1" b="28251"/>
                <a:stretch/>
              </p:blipFill>
              <p:spPr bwMode="auto">
                <a:xfrm>
                  <a:off x="6712387" y="194605"/>
                  <a:ext cx="1231848" cy="1231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9586" h="2849586" extrusionOk="0">
                      <a:moveTo>
                        <a:pt x="1424793" y="0"/>
                      </a:moveTo>
                      <a:cubicBezTo>
                        <a:pt x="2211684" y="0"/>
                        <a:pt x="2849586" y="637902"/>
                        <a:pt x="2849586" y="1424793"/>
                      </a:cubicBezTo>
                      <a:cubicBezTo>
                        <a:pt x="2849586" y="2211684"/>
                        <a:pt x="2211684" y="2849586"/>
                        <a:pt x="1424793" y="2849586"/>
                      </a:cubicBezTo>
                      <a:cubicBezTo>
                        <a:pt x="637902" y="2849586"/>
                        <a:pt x="0" y="2211684"/>
                        <a:pt x="0" y="1424793"/>
                      </a:cubicBezTo>
                      <a:cubicBezTo>
                        <a:pt x="0" y="637902"/>
                        <a:pt x="637902" y="0"/>
                        <a:pt x="1424793" y="0"/>
                      </a:cubicBezTo>
                      <a:close/>
                    </a:path>
                  </a:pathLst>
                </a:custGeom>
                <a:ln w="3175">
                  <a:solidFill>
                    <a:schemeClr val="tx1"/>
                  </a:solidFill>
                </a:ln>
              </p:spPr>
            </p:pic>
            <p:sp>
              <p:nvSpPr>
                <p:cNvPr id="50" name="TextBox 11"/>
                <p:cNvSpPr txBox="1"/>
                <p:nvPr/>
              </p:nvSpPr>
              <p:spPr bwMode="auto">
                <a:xfrm>
                  <a:off x="5338464" y="656165"/>
                  <a:ext cx="1517031" cy="56012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 marL="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de-DE" sz="1000" b="1" dirty="0">
                      <a:solidFill>
                        <a:schemeClr val="bg1"/>
                      </a:solidFill>
                    </a:rPr>
                    <a:t>Dr. Gérard Bischof</a:t>
                  </a:r>
                  <a:endParaRPr sz="1600" dirty="0"/>
                </a:p>
                <a:p>
                  <a:pPr algn="ctr">
                    <a:defRPr/>
                  </a:pPr>
                  <a:r>
                    <a:rPr lang="de-DE" sz="1000" dirty="0">
                      <a:solidFill>
                        <a:schemeClr val="bg1"/>
                      </a:solidFill>
                    </a:rPr>
                    <a:t>(</a:t>
                  </a:r>
                  <a:r>
                    <a:rPr lang="de-DE" sz="1000" dirty="0" err="1">
                      <a:solidFill>
                        <a:schemeClr val="bg1"/>
                      </a:solidFill>
                    </a:rPr>
                    <a:t>PostDoc</a:t>
                  </a:r>
                  <a:r>
                    <a:rPr lang="de-DE" sz="1000" dirty="0">
                      <a:solidFill>
                        <a:schemeClr val="bg1"/>
                      </a:solidFill>
                    </a:rPr>
                    <a:t>)</a:t>
                  </a:r>
                  <a:endParaRPr sz="10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4" name="Group 22"/>
              <p:cNvGrpSpPr/>
              <p:nvPr/>
            </p:nvGrpSpPr>
            <p:grpSpPr bwMode="auto">
              <a:xfrm>
                <a:off x="8136167" y="882654"/>
                <a:ext cx="2970790" cy="1231848"/>
                <a:chOff x="7953674" y="886016"/>
                <a:chExt cx="2970790" cy="1231848"/>
              </a:xfrm>
            </p:grpSpPr>
            <p:pic>
              <p:nvPicPr>
                <p:cNvPr id="47" name="Picture 13" descr="A person smiling for the camera&#10;&#10;Description automatically generated"/>
                <p:cNvPicPr>
                  <a:picLocks noChangeAspect="1"/>
                </p:cNvPicPr>
                <p:nvPr/>
              </p:nvPicPr>
              <p:blipFill>
                <a:blip r:embed="rId5"/>
                <a:srcRect t="10375" b="14625"/>
                <a:stretch/>
              </p:blipFill>
              <p:spPr bwMode="auto">
                <a:xfrm>
                  <a:off x="7953674" y="886016"/>
                  <a:ext cx="1231848" cy="1231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9586" h="2849586" extrusionOk="0">
                      <a:moveTo>
                        <a:pt x="1424793" y="0"/>
                      </a:moveTo>
                      <a:cubicBezTo>
                        <a:pt x="2211684" y="0"/>
                        <a:pt x="2849586" y="637902"/>
                        <a:pt x="2849586" y="1424793"/>
                      </a:cubicBezTo>
                      <a:cubicBezTo>
                        <a:pt x="2849586" y="2211684"/>
                        <a:pt x="2211684" y="2849586"/>
                        <a:pt x="1424793" y="2849586"/>
                      </a:cubicBezTo>
                      <a:cubicBezTo>
                        <a:pt x="637902" y="2849586"/>
                        <a:pt x="0" y="2211684"/>
                        <a:pt x="0" y="1424793"/>
                      </a:cubicBezTo>
                      <a:cubicBezTo>
                        <a:pt x="0" y="637902"/>
                        <a:pt x="637902" y="0"/>
                        <a:pt x="1424793" y="0"/>
                      </a:cubicBezTo>
                      <a:close/>
                    </a:path>
                  </a:pathLst>
                </a:custGeom>
                <a:ln w="3175">
                  <a:solidFill>
                    <a:schemeClr val="tx1"/>
                  </a:solidFill>
                </a:ln>
              </p:spPr>
            </p:pic>
            <p:sp>
              <p:nvSpPr>
                <p:cNvPr id="48" name="TextBox 16"/>
                <p:cNvSpPr txBox="1"/>
                <p:nvPr/>
              </p:nvSpPr>
              <p:spPr bwMode="auto">
                <a:xfrm>
                  <a:off x="9063295" y="1267109"/>
                  <a:ext cx="1861169" cy="56012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2060"/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 marL="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de-DE" sz="1000" b="1">
                      <a:solidFill>
                        <a:schemeClr val="bg1"/>
                      </a:solidFill>
                    </a:rPr>
                    <a:t>Dr. Kathrin Giehl</a:t>
                  </a:r>
                  <a:endParaRPr sz="1600"/>
                </a:p>
                <a:p>
                  <a:pPr algn="ctr">
                    <a:defRPr/>
                  </a:pPr>
                  <a:r>
                    <a:rPr lang="de-DE" sz="1000">
                      <a:solidFill>
                        <a:schemeClr val="bg1"/>
                      </a:solidFill>
                    </a:rPr>
                    <a:t>(Study coordinator)</a:t>
                  </a:r>
                  <a:endParaRPr sz="1600"/>
                </a:p>
              </p:txBody>
            </p:sp>
          </p:grpSp>
          <p:grpSp>
            <p:nvGrpSpPr>
              <p:cNvPr id="15" name="Group 29"/>
              <p:cNvGrpSpPr/>
              <p:nvPr/>
            </p:nvGrpSpPr>
            <p:grpSpPr bwMode="auto">
              <a:xfrm>
                <a:off x="8136167" y="2187077"/>
                <a:ext cx="2970790" cy="1231848"/>
                <a:chOff x="7953674" y="2174656"/>
                <a:chExt cx="2970790" cy="1231848"/>
              </a:xfrm>
            </p:grpSpPr>
            <p:pic>
              <p:nvPicPr>
                <p:cNvPr id="45" name="Picture 18" descr="A person smiling for the camera&#10;&#10;Description automatically generated"/>
                <p:cNvPicPr>
                  <a:picLocks noChangeAspect="1"/>
                </p:cNvPicPr>
                <p:nvPr/>
              </p:nvPicPr>
              <p:blipFill>
                <a:blip r:embed="rId6"/>
                <a:srcRect t="6250" r="1" b="27251"/>
                <a:stretch/>
              </p:blipFill>
              <p:spPr bwMode="auto">
                <a:xfrm>
                  <a:off x="7953674" y="2174656"/>
                  <a:ext cx="1231848" cy="1231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9586" h="2849586" extrusionOk="0">
                      <a:moveTo>
                        <a:pt x="1424793" y="0"/>
                      </a:moveTo>
                      <a:cubicBezTo>
                        <a:pt x="2211684" y="0"/>
                        <a:pt x="2849586" y="637902"/>
                        <a:pt x="2849586" y="1424793"/>
                      </a:cubicBezTo>
                      <a:cubicBezTo>
                        <a:pt x="2849586" y="2211684"/>
                        <a:pt x="2211684" y="2849586"/>
                        <a:pt x="1424793" y="2849586"/>
                      </a:cubicBezTo>
                      <a:cubicBezTo>
                        <a:pt x="637902" y="2849586"/>
                        <a:pt x="0" y="2211684"/>
                        <a:pt x="0" y="1424793"/>
                      </a:cubicBezTo>
                      <a:cubicBezTo>
                        <a:pt x="0" y="637902"/>
                        <a:pt x="637902" y="0"/>
                        <a:pt x="1424793" y="0"/>
                      </a:cubicBezTo>
                      <a:close/>
                    </a:path>
                  </a:pathLst>
                </a:custGeom>
                <a:ln w="3175">
                  <a:solidFill>
                    <a:schemeClr val="tx1"/>
                  </a:solidFill>
                </a:ln>
              </p:spPr>
            </p:pic>
            <p:sp>
              <p:nvSpPr>
                <p:cNvPr id="46" name="TextBox 21"/>
                <p:cNvSpPr txBox="1"/>
                <p:nvPr/>
              </p:nvSpPr>
              <p:spPr bwMode="auto">
                <a:xfrm>
                  <a:off x="9063295" y="2565443"/>
                  <a:ext cx="1861169" cy="5709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2060"/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 marL="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de-DE" sz="1000" b="1">
                      <a:solidFill>
                        <a:schemeClr val="bg1"/>
                      </a:solidFill>
                    </a:rPr>
                    <a:t>Dr. Hendrik Theis</a:t>
                  </a:r>
                  <a:endParaRPr sz="1600"/>
                </a:p>
                <a:p>
                  <a:pPr algn="ctr">
                    <a:defRPr/>
                  </a:pPr>
                  <a:r>
                    <a:rPr lang="de-DE" sz="1000">
                      <a:solidFill>
                        <a:schemeClr val="bg1"/>
                      </a:solidFill>
                    </a:rPr>
                    <a:t>(MD)</a:t>
                  </a:r>
                  <a:endParaRPr sz="100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43" name="Picture 26"/>
              <p:cNvPicPr/>
              <p:nvPr/>
            </p:nvPicPr>
            <p:blipFill>
              <a:blip r:embed="rId7"/>
              <a:srcRect b="17986"/>
              <a:stretch/>
            </p:blipFill>
            <p:spPr bwMode="auto">
              <a:xfrm>
                <a:off x="6924819" y="4035973"/>
                <a:ext cx="1231199" cy="1379442"/>
              </a:xfrm>
              <a:prstGeom prst="ellipse">
                <a:avLst/>
              </a:prstGeom>
              <a:ln w="63500" cap="rnd">
                <a:solidFill>
                  <a:schemeClr val="tx1"/>
                </a:solidFill>
              </a:ln>
              <a:effectLst/>
            </p:spPr>
          </p:pic>
          <p:grpSp>
            <p:nvGrpSpPr>
              <p:cNvPr id="21" name="Group 52"/>
              <p:cNvGrpSpPr/>
              <p:nvPr/>
            </p:nvGrpSpPr>
            <p:grpSpPr bwMode="auto">
              <a:xfrm>
                <a:off x="2954561" y="3597590"/>
                <a:ext cx="2591420" cy="2368061"/>
                <a:chOff x="-102066" y="2233234"/>
                <a:chExt cx="2591420" cy="2368061"/>
              </a:xfrm>
            </p:grpSpPr>
            <p:pic>
              <p:nvPicPr>
                <p:cNvPr id="33" name="Picture 53" descr="A person wearing glasses posing for the camera&#10;&#10;Description automatically generated"/>
                <p:cNvPicPr>
                  <a:picLocks noChangeAspect="1"/>
                </p:cNvPicPr>
                <p:nvPr/>
              </p:nvPicPr>
              <p:blipFill>
                <a:blip r:embed="rId8"/>
                <a:srcRect t="6000" b="27250"/>
                <a:stretch/>
              </p:blipFill>
              <p:spPr bwMode="auto">
                <a:xfrm>
                  <a:off x="348267" y="2233234"/>
                  <a:ext cx="1690754" cy="169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9586" h="2849586" extrusionOk="0">
                      <a:moveTo>
                        <a:pt x="1424793" y="0"/>
                      </a:moveTo>
                      <a:cubicBezTo>
                        <a:pt x="2211684" y="0"/>
                        <a:pt x="2849586" y="637902"/>
                        <a:pt x="2849586" y="1424793"/>
                      </a:cubicBezTo>
                      <a:cubicBezTo>
                        <a:pt x="2849586" y="2211684"/>
                        <a:pt x="2211684" y="2849586"/>
                        <a:pt x="1424793" y="2849586"/>
                      </a:cubicBezTo>
                      <a:cubicBezTo>
                        <a:pt x="637902" y="2849586"/>
                        <a:pt x="0" y="2211684"/>
                        <a:pt x="0" y="1424793"/>
                      </a:cubicBezTo>
                      <a:cubicBezTo>
                        <a:pt x="0" y="637902"/>
                        <a:pt x="637902" y="0"/>
                        <a:pt x="1424793" y="0"/>
                      </a:cubicBezTo>
                      <a:close/>
                    </a:path>
                  </a:pathLst>
                </a:custGeom>
                <a:ln>
                  <a:solidFill>
                    <a:srgbClr val="002060"/>
                  </a:solidFill>
                </a:ln>
              </p:spPr>
            </p:pic>
            <p:sp>
              <p:nvSpPr>
                <p:cNvPr id="34" name="TextBox 54"/>
                <p:cNvSpPr txBox="1"/>
                <p:nvPr/>
              </p:nvSpPr>
              <p:spPr bwMode="auto">
                <a:xfrm>
                  <a:off x="-102066" y="3954964"/>
                  <a:ext cx="259142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 marL="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de-DE" sz="1400" b="1">
                      <a:solidFill>
                        <a:srgbClr val="002060"/>
                      </a:solidFill>
                    </a:rPr>
                    <a:t>Prof. Dr. Alexander Drzezga</a:t>
                  </a:r>
                  <a:endParaRPr/>
                </a:p>
                <a:p>
                  <a:pPr algn="ctr">
                    <a:defRPr/>
                  </a:pPr>
                  <a:r>
                    <a:rPr lang="de-DE" sz="1100">
                      <a:solidFill>
                        <a:srgbClr val="002060"/>
                      </a:solidFill>
                    </a:rPr>
                    <a:t>Head of Dpt. Nuclear Medicine </a:t>
                  </a:r>
                  <a:endParaRPr/>
                </a:p>
                <a:p>
                  <a:pPr algn="ctr">
                    <a:defRPr/>
                  </a:pPr>
                  <a:r>
                    <a:rPr lang="de-DE" sz="1100">
                      <a:solidFill>
                        <a:srgbClr val="002060"/>
                      </a:solidFill>
                    </a:rPr>
                    <a:t>&amp; INM-II, Research Center Jülich</a:t>
                  </a:r>
                  <a:endParaRPr sz="1100">
                    <a:solidFill>
                      <a:srgbClr val="002060"/>
                    </a:solidFill>
                  </a:endParaRPr>
                </a:p>
              </p:txBody>
            </p:sp>
          </p:grpSp>
          <p:grpSp>
            <p:nvGrpSpPr>
              <p:cNvPr id="22" name="Group 55"/>
              <p:cNvGrpSpPr/>
              <p:nvPr/>
            </p:nvGrpSpPr>
            <p:grpSpPr bwMode="auto">
              <a:xfrm>
                <a:off x="2890777" y="836449"/>
                <a:ext cx="2655204" cy="2368061"/>
                <a:chOff x="9653865" y="2233234"/>
                <a:chExt cx="2655204" cy="2368061"/>
              </a:xfrm>
            </p:grpSpPr>
            <p:pic>
              <p:nvPicPr>
                <p:cNvPr id="31" name="Picture 56" descr="A person posing for the camera&#10;&#10;Description automatically generated"/>
                <p:cNvPicPr>
                  <a:picLocks noChangeAspect="1"/>
                </p:cNvPicPr>
                <p:nvPr/>
              </p:nvPicPr>
              <p:blipFill>
                <a:blip r:embed="rId9"/>
                <a:srcRect t="4375" b="28875"/>
                <a:stretch/>
              </p:blipFill>
              <p:spPr bwMode="auto">
                <a:xfrm>
                  <a:off x="10136090" y="2233234"/>
                  <a:ext cx="1690754" cy="169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9586" h="2849586" extrusionOk="0">
                      <a:moveTo>
                        <a:pt x="1424793" y="0"/>
                      </a:moveTo>
                      <a:cubicBezTo>
                        <a:pt x="2211684" y="0"/>
                        <a:pt x="2849586" y="637902"/>
                        <a:pt x="2849586" y="1424793"/>
                      </a:cubicBezTo>
                      <a:cubicBezTo>
                        <a:pt x="2849586" y="2211684"/>
                        <a:pt x="2211684" y="2849586"/>
                        <a:pt x="1424793" y="2849586"/>
                      </a:cubicBezTo>
                      <a:cubicBezTo>
                        <a:pt x="637902" y="2849586"/>
                        <a:pt x="0" y="2211684"/>
                        <a:pt x="0" y="1424793"/>
                      </a:cubicBezTo>
                      <a:cubicBezTo>
                        <a:pt x="0" y="637902"/>
                        <a:pt x="637902" y="0"/>
                        <a:pt x="1424793" y="0"/>
                      </a:cubicBezTo>
                      <a:close/>
                    </a:path>
                  </a:pathLst>
                </a:custGeom>
                <a:ln w="9525">
                  <a:solidFill>
                    <a:srgbClr val="002060"/>
                  </a:solidFill>
                </a:ln>
              </p:spPr>
            </p:pic>
            <p:sp>
              <p:nvSpPr>
                <p:cNvPr id="32" name="TextBox 57"/>
                <p:cNvSpPr txBox="1"/>
                <p:nvPr/>
              </p:nvSpPr>
              <p:spPr bwMode="auto">
                <a:xfrm>
                  <a:off x="9653865" y="3954964"/>
                  <a:ext cx="265520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 marL="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de-DE" sz="1400" b="1" dirty="0">
                      <a:solidFill>
                        <a:srgbClr val="002060"/>
                      </a:solidFill>
                    </a:rPr>
                    <a:t>Prof. Dr. Thilo van Eimeren</a:t>
                  </a:r>
                  <a:endParaRPr dirty="0"/>
                </a:p>
                <a:p>
                  <a:pPr algn="ctr">
                    <a:defRPr/>
                  </a:pPr>
                  <a:r>
                    <a:rPr lang="de-DE" sz="1100" dirty="0">
                      <a:solidFill>
                        <a:srgbClr val="002060"/>
                      </a:solidFill>
                    </a:rPr>
                    <a:t>Head </a:t>
                  </a:r>
                  <a:r>
                    <a:rPr lang="de-DE" sz="1100" dirty="0" err="1">
                      <a:solidFill>
                        <a:srgbClr val="002060"/>
                      </a:solidFill>
                    </a:rPr>
                    <a:t>of</a:t>
                  </a:r>
                  <a:r>
                    <a:rPr lang="de-DE" sz="1100" dirty="0">
                      <a:solidFill>
                        <a:srgbClr val="002060"/>
                      </a:solidFill>
                    </a:rPr>
                    <a:t> MMNI Group,</a:t>
                  </a:r>
                  <a:endParaRPr dirty="0"/>
                </a:p>
                <a:p>
                  <a:pPr algn="ctr">
                    <a:defRPr/>
                  </a:pPr>
                  <a:r>
                    <a:rPr lang="de-DE" sz="1100" dirty="0" err="1">
                      <a:solidFill>
                        <a:srgbClr val="002060"/>
                      </a:solidFill>
                    </a:rPr>
                    <a:t>Dpt</a:t>
                  </a:r>
                  <a:r>
                    <a:rPr lang="de-DE" sz="1100" dirty="0">
                      <a:solidFill>
                        <a:srgbClr val="002060"/>
                      </a:solidFill>
                    </a:rPr>
                    <a:t>. </a:t>
                  </a:r>
                  <a:r>
                    <a:rPr lang="de-DE" sz="1100" dirty="0" err="1">
                      <a:solidFill>
                        <a:srgbClr val="002060"/>
                      </a:solidFill>
                    </a:rPr>
                    <a:t>of</a:t>
                  </a:r>
                  <a:r>
                    <a:rPr lang="de-DE" sz="1100" dirty="0">
                      <a:solidFill>
                        <a:srgbClr val="002060"/>
                      </a:solidFill>
                    </a:rPr>
                    <a:t> </a:t>
                  </a:r>
                  <a:r>
                    <a:rPr lang="de-DE" sz="1100" dirty="0" err="1">
                      <a:solidFill>
                        <a:srgbClr val="002060"/>
                      </a:solidFill>
                    </a:rPr>
                    <a:t>Neurology</a:t>
                  </a:r>
                  <a:r>
                    <a:rPr lang="de-DE" sz="1100" dirty="0">
                      <a:solidFill>
                        <a:srgbClr val="002060"/>
                      </a:solidFill>
                    </a:rPr>
                    <a:t> &amp; Nuclear Medicine</a:t>
                  </a:r>
                  <a:endParaRPr dirty="0"/>
                </a:p>
              </p:txBody>
            </p:sp>
          </p:grpSp>
          <p:pic>
            <p:nvPicPr>
              <p:cNvPr id="23" name="Picture 15" descr="A picture containing logo&#10;&#10;Description automatically generated"/>
              <p:cNvPicPr>
                <a:picLocks noChangeAspect="1"/>
              </p:cNvPicPr>
              <p:nvPr/>
            </p:nvPicPr>
            <p:blipFill>
              <a:blip r:embed="rId10"/>
              <a:stretch/>
            </p:blipFill>
            <p:spPr bwMode="auto">
              <a:xfrm>
                <a:off x="1797264" y="6275927"/>
                <a:ext cx="1219194" cy="406398"/>
              </a:xfrm>
              <a:prstGeom prst="rect">
                <a:avLst/>
              </a:prstGeom>
            </p:spPr>
          </p:pic>
          <p:pic>
            <p:nvPicPr>
              <p:cNvPr id="24" name="Picture 20" descr="Text&#10;&#10;Description automatically generated"/>
              <p:cNvPicPr>
                <a:picLocks noChangeAspect="1"/>
              </p:cNvPicPr>
              <p:nvPr/>
            </p:nvPicPr>
            <p:blipFill>
              <a:blip r:embed="rId11"/>
              <a:stretch/>
            </p:blipFill>
            <p:spPr bwMode="auto">
              <a:xfrm>
                <a:off x="10121755" y="6164211"/>
                <a:ext cx="1062245" cy="514304"/>
              </a:xfrm>
              <a:prstGeom prst="rect">
                <a:avLst/>
              </a:prstGeom>
            </p:spPr>
          </p:pic>
          <p:pic>
            <p:nvPicPr>
              <p:cNvPr id="25" name="Picture 23" descr="Logo, company name&#10;&#10;Description automatically generated"/>
              <p:cNvPicPr>
                <a:picLocks noChangeAspect="1"/>
              </p:cNvPicPr>
              <p:nvPr/>
            </p:nvPicPr>
            <p:blipFill>
              <a:blip r:embed="rId12"/>
              <a:srcRect l="17741" r="47935"/>
              <a:stretch/>
            </p:blipFill>
            <p:spPr bwMode="auto">
              <a:xfrm>
                <a:off x="3017112" y="105022"/>
                <a:ext cx="513531" cy="421151"/>
              </a:xfrm>
              <a:prstGeom prst="rect">
                <a:avLst/>
              </a:prstGeom>
            </p:spPr>
          </p:pic>
          <p:pic>
            <p:nvPicPr>
              <p:cNvPr id="26" name="Bild 118" descr="_UKK_CD_SIGNETS_BBZW_061-43"/>
              <p:cNvPicPr/>
              <p:nvPr/>
            </p:nvPicPr>
            <p:blipFill>
              <a:blip r:embed="rId13"/>
              <a:srcRect l="3642" t="23547" r="71029" b="10346"/>
              <a:stretch/>
            </p:blipFill>
            <p:spPr bwMode="auto">
              <a:xfrm>
                <a:off x="1773138" y="51779"/>
                <a:ext cx="1178414" cy="4211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" name="Rad 54"/>
              <p:cNvSpPr/>
              <p:nvPr/>
            </p:nvSpPr>
            <p:spPr>
              <a:xfrm>
                <a:off x="6314534" y="3477531"/>
                <a:ext cx="2443185" cy="2399741"/>
              </a:xfrm>
              <a:prstGeom prst="donu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: Rounded Corners 27"/>
              <p:cNvSpPr/>
              <p:nvPr/>
            </p:nvSpPr>
            <p:spPr bwMode="auto">
              <a:xfrm>
                <a:off x="648779" y="2449312"/>
                <a:ext cx="2048181" cy="494872"/>
              </a:xfrm>
              <a:prstGeom prst="roundRect">
                <a:avLst>
                  <a:gd name="adj" fmla="val 16667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de-DE" sz="2000" b="1" dirty="0" err="1">
                    <a:ln w="22225">
                      <a:solidFill>
                        <a:srgbClr val="00B0F0"/>
                      </a:solidFill>
                      <a:prstDash val="solid"/>
                    </a:ln>
                    <a:solidFill>
                      <a:schemeClr val="bg1"/>
                    </a:solidFill>
                  </a:rPr>
                  <a:t>M</a:t>
                </a:r>
                <a:r>
                  <a:rPr lang="de-DE" sz="2000" b="1" dirty="0" err="1"/>
                  <a:t>ulti</a:t>
                </a:r>
                <a:r>
                  <a:rPr lang="de-DE" sz="2000" b="1" dirty="0" err="1">
                    <a:ln w="22225">
                      <a:solidFill>
                        <a:srgbClr val="00B0F0"/>
                      </a:solidFill>
                      <a:prstDash val="solid"/>
                    </a:ln>
                    <a:solidFill>
                      <a:schemeClr val="bg1"/>
                    </a:solidFill>
                  </a:rPr>
                  <a:t>M</a:t>
                </a:r>
                <a:r>
                  <a:rPr lang="de-DE" sz="2000" b="1" dirty="0" err="1"/>
                  <a:t>odal</a:t>
                </a:r>
                <a:endParaRPr sz="1600" dirty="0"/>
              </a:p>
            </p:txBody>
          </p:sp>
          <p:sp>
            <p:nvSpPr>
              <p:cNvPr id="28" name="Rectangle: Rounded Corners 59"/>
              <p:cNvSpPr/>
              <p:nvPr/>
            </p:nvSpPr>
            <p:spPr bwMode="auto">
              <a:xfrm>
                <a:off x="415158" y="2972597"/>
                <a:ext cx="2421649" cy="494872"/>
              </a:xfrm>
              <a:prstGeom prst="roundRect">
                <a:avLst>
                  <a:gd name="adj" fmla="val 16667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de-DE" sz="2000" b="1">
                    <a:ln w="22225">
                      <a:solidFill>
                        <a:srgbClr val="00B0F0"/>
                      </a:solidFill>
                      <a:prstDash val="solid"/>
                    </a:ln>
                    <a:solidFill>
                      <a:schemeClr val="bg1"/>
                    </a:solidFill>
                  </a:rPr>
                  <a:t>N</a:t>
                </a:r>
                <a:r>
                  <a:rPr lang="de-DE" sz="2000" b="1"/>
                  <a:t>euro</a:t>
                </a:r>
                <a:r>
                  <a:rPr lang="de-DE" sz="2000" b="1">
                    <a:ln w="22225">
                      <a:solidFill>
                        <a:srgbClr val="00B0F0"/>
                      </a:solidFill>
                      <a:prstDash val="solid"/>
                    </a:ln>
                    <a:solidFill>
                      <a:schemeClr val="bg1"/>
                    </a:solidFill>
                  </a:rPr>
                  <a:t>I</a:t>
                </a:r>
                <a:r>
                  <a:rPr lang="de-DE" sz="2000" b="1"/>
                  <a:t>maging</a:t>
                </a:r>
                <a:endParaRPr sz="1600"/>
              </a:p>
            </p:txBody>
          </p:sp>
          <p:sp>
            <p:nvSpPr>
              <p:cNvPr id="29" name="Rectangle: Rounded Corners 60"/>
              <p:cNvSpPr/>
              <p:nvPr/>
            </p:nvSpPr>
            <p:spPr bwMode="auto">
              <a:xfrm>
                <a:off x="648779" y="3495883"/>
                <a:ext cx="2048181" cy="494872"/>
              </a:xfrm>
              <a:prstGeom prst="roundRect">
                <a:avLst>
                  <a:gd name="adj" fmla="val 16667"/>
                </a:avLst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de-DE" sz="2000" b="1"/>
                  <a:t>Group</a:t>
                </a:r>
                <a:r>
                  <a:rPr lang="de-DE" sz="2000" b="1">
                    <a:ln w="22225">
                      <a:solidFill>
                        <a:srgbClr val="00B0F0"/>
                      </a:solidFill>
                      <a:prstDash val="solid"/>
                    </a:ln>
                    <a:solidFill>
                      <a:schemeClr val="bg1"/>
                    </a:solidFill>
                  </a:rPr>
                  <a:t>.de</a:t>
                </a:r>
                <a:endParaRPr sz="1600"/>
              </a:p>
            </p:txBody>
          </p:sp>
          <p:pic>
            <p:nvPicPr>
              <p:cNvPr id="30" name="Bild 2"/>
              <p:cNvPicPr>
                <a:picLocks noChangeAspect="1"/>
              </p:cNvPicPr>
              <p:nvPr/>
            </p:nvPicPr>
            <p:blipFill>
              <a:blip r:embed="rId14"/>
              <a:srcRect r="10501"/>
              <a:stretch/>
            </p:blipFill>
            <p:spPr bwMode="auto">
              <a:xfrm>
                <a:off x="10511369" y="43025"/>
                <a:ext cx="672631" cy="514304"/>
              </a:xfrm>
              <a:prstGeom prst="rect">
                <a:avLst/>
              </a:prstGeom>
            </p:spPr>
          </p:pic>
          <p:grpSp>
            <p:nvGrpSpPr>
              <p:cNvPr id="17" name="Group 14"/>
              <p:cNvGrpSpPr/>
              <p:nvPr/>
            </p:nvGrpSpPr>
            <p:grpSpPr bwMode="auto">
              <a:xfrm>
                <a:off x="5520957" y="2778381"/>
                <a:ext cx="2605449" cy="1231200"/>
                <a:chOff x="5338464" y="2775955"/>
                <a:chExt cx="2605449" cy="1231200"/>
              </a:xfrm>
            </p:grpSpPr>
            <p:pic>
              <p:nvPicPr>
                <p:cNvPr id="41" name="Picture 25" descr="A person posing for the camera&#10;&#10;Description automatically generated"/>
                <p:cNvPicPr>
                  <a:picLocks noChangeAspect="1"/>
                </p:cNvPicPr>
                <p:nvPr/>
              </p:nvPicPr>
              <p:blipFill>
                <a:blip r:embed="rId15"/>
                <a:srcRect t="2750" r="-1" b="17248"/>
                <a:stretch/>
              </p:blipFill>
              <p:spPr bwMode="auto">
                <a:xfrm>
                  <a:off x="6712713" y="2775955"/>
                  <a:ext cx="1231200" cy="123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646" h="4627648" extrusionOk="0">
                      <a:moveTo>
                        <a:pt x="2313823" y="0"/>
                      </a:moveTo>
                      <a:cubicBezTo>
                        <a:pt x="3591712" y="0"/>
                        <a:pt x="4627646" y="1035934"/>
                        <a:pt x="4627646" y="2313824"/>
                      </a:cubicBezTo>
                      <a:cubicBezTo>
                        <a:pt x="4627646" y="3591714"/>
                        <a:pt x="3591712" y="4627648"/>
                        <a:pt x="2313823" y="4627648"/>
                      </a:cubicBezTo>
                      <a:cubicBezTo>
                        <a:pt x="1035934" y="4627648"/>
                        <a:pt x="0" y="3591714"/>
                        <a:pt x="0" y="2313824"/>
                      </a:cubicBezTo>
                      <a:cubicBezTo>
                        <a:pt x="0" y="1035934"/>
                        <a:pt x="1035934" y="0"/>
                        <a:pt x="2313823" y="0"/>
                      </a:cubicBezTo>
                      <a:close/>
                    </a:path>
                  </a:pathLst>
                </a:custGeom>
                <a:ln w="3175">
                  <a:solidFill>
                    <a:schemeClr val="tx1"/>
                  </a:solidFill>
                </a:ln>
              </p:spPr>
            </p:pic>
            <p:sp>
              <p:nvSpPr>
                <p:cNvPr id="42" name="TextBox 24"/>
                <p:cNvSpPr txBox="1"/>
                <p:nvPr/>
              </p:nvSpPr>
              <p:spPr bwMode="auto">
                <a:xfrm>
                  <a:off x="5338464" y="3161706"/>
                  <a:ext cx="1517302" cy="5709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2060"/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 marL="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de-DE" sz="1000" b="1">
                      <a:solidFill>
                        <a:schemeClr val="bg1"/>
                      </a:solidFill>
                    </a:rPr>
                    <a:t>Elena Doering</a:t>
                  </a:r>
                  <a:endParaRPr sz="1600"/>
                </a:p>
                <a:p>
                  <a:pPr algn="ctr">
                    <a:defRPr/>
                  </a:pPr>
                  <a:r>
                    <a:rPr lang="de-DE" sz="1000">
                      <a:solidFill>
                        <a:schemeClr val="bg1"/>
                      </a:solidFill>
                    </a:rPr>
                    <a:t>(PhD student)</a:t>
                  </a:r>
                  <a:endParaRPr sz="10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0" name="Group 31"/>
              <p:cNvGrpSpPr/>
              <p:nvPr/>
            </p:nvGrpSpPr>
            <p:grpSpPr bwMode="auto">
              <a:xfrm>
                <a:off x="8148477" y="3491501"/>
                <a:ext cx="2958479" cy="1231200"/>
                <a:chOff x="7965984" y="3492847"/>
                <a:chExt cx="2958479" cy="1231200"/>
              </a:xfrm>
            </p:grpSpPr>
            <p:pic>
              <p:nvPicPr>
                <p:cNvPr id="35" name="Picture 42"/>
                <p:cNvPicPr/>
                <p:nvPr/>
              </p:nvPicPr>
              <p:blipFill>
                <a:blip r:embed="rId16"/>
                <a:srcRect b="37516"/>
                <a:stretch/>
              </p:blipFill>
              <p:spPr bwMode="auto">
                <a:xfrm>
                  <a:off x="7965984" y="3492847"/>
                  <a:ext cx="1231199" cy="1231200"/>
                </a:xfrm>
                <a:prstGeom prst="ellipse">
                  <a:avLst/>
                </a:prstGeom>
                <a:ln w="3175" cap="rnd">
                  <a:solidFill>
                    <a:schemeClr val="tx1"/>
                  </a:solidFill>
                </a:ln>
                <a:effectLst/>
              </p:spPr>
            </p:pic>
            <p:sp>
              <p:nvSpPr>
                <p:cNvPr id="36" name="TextBox 36"/>
                <p:cNvSpPr txBox="1"/>
                <p:nvPr/>
              </p:nvSpPr>
              <p:spPr bwMode="auto">
                <a:xfrm>
                  <a:off x="9063295" y="3845473"/>
                  <a:ext cx="1861168" cy="5709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2060"/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 marL="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de-DE" sz="1000" b="1">
                      <a:solidFill>
                        <a:schemeClr val="bg1"/>
                      </a:solidFill>
                    </a:rPr>
                    <a:t>Verena Dzialas</a:t>
                  </a:r>
                  <a:endParaRPr sz="1600"/>
                </a:p>
                <a:p>
                  <a:pPr algn="ctr">
                    <a:defRPr/>
                  </a:pPr>
                  <a:r>
                    <a:rPr lang="de-DE" sz="1000">
                      <a:solidFill>
                        <a:schemeClr val="bg1"/>
                      </a:solidFill>
                    </a:rPr>
                    <a:t>(PhD student)</a:t>
                  </a:r>
                  <a:endParaRPr sz="10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" name="Group 32"/>
              <p:cNvGrpSpPr/>
              <p:nvPr/>
            </p:nvGrpSpPr>
            <p:grpSpPr bwMode="auto">
              <a:xfrm>
                <a:off x="8136492" y="4795275"/>
                <a:ext cx="2969507" cy="1231200"/>
                <a:chOff x="7953999" y="4798637"/>
                <a:chExt cx="2969507" cy="1231200"/>
              </a:xfrm>
            </p:grpSpPr>
            <p:pic>
              <p:nvPicPr>
                <p:cNvPr id="37" name="Picture 4"/>
                <p:cNvPicPr/>
                <p:nvPr/>
              </p:nvPicPr>
              <p:blipFill>
                <a:blip r:embed="rId17"/>
                <a:srcRect l="17132" t="12877" b="20236"/>
                <a:stretch/>
              </p:blipFill>
              <p:spPr bwMode="auto">
                <a:xfrm>
                  <a:off x="7953999" y="4798637"/>
                  <a:ext cx="1231235" cy="1231200"/>
                </a:xfrm>
                <a:prstGeom prst="ellipse">
                  <a:avLst/>
                </a:prstGeom>
                <a:ln w="3175" cap="rnd">
                  <a:solidFill>
                    <a:schemeClr val="tx1"/>
                  </a:solidFill>
                </a:ln>
                <a:effectLst/>
              </p:spPr>
            </p:pic>
            <p:sp>
              <p:nvSpPr>
                <p:cNvPr id="38" name="TextBox 41"/>
                <p:cNvSpPr txBox="1"/>
                <p:nvPr/>
              </p:nvSpPr>
              <p:spPr bwMode="auto">
                <a:xfrm>
                  <a:off x="9063707" y="5200868"/>
                  <a:ext cx="1859799" cy="56012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2060"/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 marL="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de-DE" sz="1000" b="1" dirty="0">
                      <a:solidFill>
                        <a:schemeClr val="bg1"/>
                      </a:solidFill>
                    </a:rPr>
                    <a:t>Magdalena Banwinkler</a:t>
                  </a:r>
                  <a:endParaRPr sz="1600" dirty="0"/>
                </a:p>
                <a:p>
                  <a:pPr algn="ctr">
                    <a:defRPr/>
                  </a:pPr>
                  <a:r>
                    <a:rPr lang="de-DE" sz="1000" dirty="0">
                      <a:solidFill>
                        <a:schemeClr val="bg1"/>
                      </a:solidFill>
                    </a:rPr>
                    <a:t>(</a:t>
                  </a:r>
                  <a:r>
                    <a:rPr lang="de-DE" sz="1000" dirty="0" err="1">
                      <a:solidFill>
                        <a:schemeClr val="bg1"/>
                      </a:solidFill>
                    </a:rPr>
                    <a:t>PhD</a:t>
                  </a:r>
                  <a:r>
                    <a:rPr lang="de-DE" sz="1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de-DE" sz="1000" dirty="0" err="1">
                      <a:solidFill>
                        <a:schemeClr val="bg1"/>
                      </a:solidFill>
                    </a:rPr>
                    <a:t>student</a:t>
                  </a:r>
                  <a:r>
                    <a:rPr lang="de-DE" sz="1000" dirty="0">
                      <a:solidFill>
                        <a:schemeClr val="bg1"/>
                      </a:solidFill>
                    </a:rPr>
                    <a:t>)</a:t>
                  </a:r>
                  <a:endParaRPr sz="10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56" name="Picture 25">
                <a:extLst>
                  <a:ext uri="{FF2B5EF4-FFF2-40B4-BE49-F238E27FC236}">
                    <a16:creationId xmlns:a16="http://schemas.microsoft.com/office/drawing/2014/main" id="{5FC9C6D1-E916-468F-BEDF-6A6DF344E1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018" t="8948" r="1018" b="22216"/>
              <a:stretch/>
            </p:blipFill>
            <p:spPr bwMode="auto">
              <a:xfrm>
                <a:off x="6912288" y="5380422"/>
                <a:ext cx="1231199" cy="1231200"/>
              </a:xfrm>
              <a:custGeom>
                <a:avLst/>
                <a:gdLst/>
                <a:ahLst/>
                <a:cxnLst/>
                <a:rect l="l" t="t" r="r" b="b"/>
                <a:pathLst>
                  <a:path w="4627646" h="4627648" extrusionOk="0">
                    <a:moveTo>
                      <a:pt x="2313823" y="0"/>
                    </a:moveTo>
                    <a:cubicBezTo>
                      <a:pt x="3591712" y="0"/>
                      <a:pt x="4627646" y="1035934"/>
                      <a:pt x="4627646" y="2313824"/>
                    </a:cubicBezTo>
                    <a:cubicBezTo>
                      <a:pt x="4627646" y="3591714"/>
                      <a:pt x="3591712" y="4627648"/>
                      <a:pt x="2313823" y="4627648"/>
                    </a:cubicBezTo>
                    <a:cubicBezTo>
                      <a:pt x="1035934" y="4627648"/>
                      <a:pt x="0" y="3591714"/>
                      <a:pt x="0" y="2313824"/>
                    </a:cubicBezTo>
                    <a:cubicBezTo>
                      <a:pt x="0" y="1035934"/>
                      <a:pt x="1035934" y="0"/>
                      <a:pt x="2313823" y="0"/>
                    </a:cubicBezTo>
                    <a:close/>
                  </a:path>
                </a:pathLst>
              </a:custGeom>
              <a:ln w="3175">
                <a:solidFill>
                  <a:srgbClr val="002060"/>
                </a:solidFill>
              </a:ln>
            </p:spPr>
          </p:pic>
          <p:sp>
            <p:nvSpPr>
              <p:cNvPr id="40" name="TextBox 33"/>
              <p:cNvSpPr txBox="1"/>
              <p:nvPr/>
            </p:nvSpPr>
            <p:spPr bwMode="auto">
              <a:xfrm>
                <a:off x="5518428" y="5791281"/>
                <a:ext cx="1517302" cy="560128"/>
              </a:xfrm>
              <a:prstGeom prst="roundRect">
                <a:avLst>
                  <a:gd name="adj" fmla="val 16667"/>
                </a:avLst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de-DE" sz="1000" b="1" dirty="0">
                    <a:solidFill>
                      <a:schemeClr val="bg1"/>
                    </a:solidFill>
                  </a:rPr>
                  <a:t>Adrian </a:t>
                </a:r>
                <a:r>
                  <a:rPr lang="de-DE" sz="1000" b="1" dirty="0" err="1">
                    <a:solidFill>
                      <a:schemeClr val="bg1"/>
                    </a:solidFill>
                  </a:rPr>
                  <a:t>Asendorf</a:t>
                </a:r>
                <a:endParaRPr sz="1600" dirty="0"/>
              </a:p>
              <a:p>
                <a:pPr algn="ctr">
                  <a:defRPr/>
                </a:pPr>
                <a:r>
                  <a:rPr lang="de-DE" sz="1000" dirty="0">
                    <a:solidFill>
                      <a:schemeClr val="bg1"/>
                    </a:solidFill>
                  </a:rPr>
                  <a:t>(</a:t>
                </a:r>
                <a:r>
                  <a:rPr lang="de-DE" sz="1000" dirty="0" err="1">
                    <a:solidFill>
                      <a:schemeClr val="bg1"/>
                    </a:solidFill>
                  </a:rPr>
                  <a:t>PhD</a:t>
                </a:r>
                <a:r>
                  <a:rPr lang="de-DE" sz="1000" dirty="0">
                    <a:solidFill>
                      <a:schemeClr val="bg1"/>
                    </a:solidFill>
                  </a:rPr>
                  <a:t> </a:t>
                </a:r>
                <a:r>
                  <a:rPr lang="de-DE" sz="1000" dirty="0" err="1">
                    <a:solidFill>
                      <a:schemeClr val="bg1"/>
                    </a:solidFill>
                  </a:rPr>
                  <a:t>student</a:t>
                </a:r>
                <a:r>
                  <a:rPr lang="de-DE" sz="1000" dirty="0">
                    <a:solidFill>
                      <a:schemeClr val="bg1"/>
                    </a:solidFill>
                  </a:rPr>
                  <a:t>)</a:t>
                </a:r>
                <a:endParaRPr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28"/>
              <p:cNvSpPr txBox="1"/>
              <p:nvPr/>
            </p:nvSpPr>
            <p:spPr bwMode="auto">
              <a:xfrm>
                <a:off x="5533710" y="4584948"/>
                <a:ext cx="1517302" cy="560128"/>
              </a:xfrm>
              <a:prstGeom prst="roundRect">
                <a:avLst>
                  <a:gd name="adj" fmla="val 16667"/>
                </a:avLst>
              </a:prstGeom>
              <a:solidFill>
                <a:srgbClr val="002060"/>
              </a:solidFill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de-DE" sz="1000" b="1" dirty="0">
                    <a:solidFill>
                      <a:schemeClr val="bg1"/>
                    </a:solidFill>
                  </a:rPr>
                  <a:t>Julia Pfeil</a:t>
                </a:r>
                <a:endParaRPr sz="1600" dirty="0"/>
              </a:p>
              <a:p>
                <a:pPr algn="ctr">
                  <a:defRPr/>
                </a:pPr>
                <a:r>
                  <a:rPr lang="de-DE" sz="1000" dirty="0">
                    <a:solidFill>
                      <a:schemeClr val="bg1"/>
                    </a:solidFill>
                  </a:rPr>
                  <a:t> (</a:t>
                </a:r>
                <a:r>
                  <a:rPr lang="de-DE" sz="1000" dirty="0" err="1">
                    <a:solidFill>
                      <a:schemeClr val="bg1"/>
                    </a:solidFill>
                  </a:rPr>
                  <a:t>PhD</a:t>
                </a:r>
                <a:r>
                  <a:rPr lang="de-DE" sz="1000" dirty="0">
                    <a:solidFill>
                      <a:schemeClr val="bg1"/>
                    </a:solidFill>
                  </a:rPr>
                  <a:t> </a:t>
                </a:r>
                <a:r>
                  <a:rPr lang="de-DE" sz="1000" dirty="0" err="1">
                    <a:solidFill>
                      <a:schemeClr val="bg1"/>
                    </a:solidFill>
                  </a:rPr>
                  <a:t>student</a:t>
                </a:r>
                <a:r>
                  <a:rPr lang="de-DE" sz="1000" dirty="0">
                    <a:solidFill>
                      <a:schemeClr val="bg1"/>
                    </a:solidFill>
                  </a:rPr>
                  <a:t>)</a:t>
                </a:r>
                <a:endParaRPr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5" name="Ellipse 64"/>
            <p:cNvSpPr/>
            <p:nvPr/>
          </p:nvSpPr>
          <p:spPr>
            <a:xfrm>
              <a:off x="5073484" y="4182291"/>
              <a:ext cx="933891" cy="940495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feld 2"/>
          <p:cNvSpPr txBox="1"/>
          <p:nvPr/>
        </p:nvSpPr>
        <p:spPr>
          <a:xfrm>
            <a:off x="375920" y="203200"/>
            <a:ext cx="630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Raleway" panose="020B0604020202020204"/>
              </a:rPr>
              <a:t>Thank you for your attention!</a:t>
            </a:r>
            <a:endParaRPr lang="en-US" sz="3200" b="1" dirty="0">
              <a:solidFill>
                <a:schemeClr val="tx2"/>
              </a:solidFill>
              <a:latin typeface="Raleway" panose="020B0604020202020204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" t="3739" r="534" b="17074"/>
          <a:stretch/>
        </p:blipFill>
        <p:spPr>
          <a:xfrm>
            <a:off x="9858381" y="4459224"/>
            <a:ext cx="946696" cy="1010881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0" t="15940" r="44357" b="26416"/>
          <a:stretch/>
        </p:blipFill>
        <p:spPr>
          <a:xfrm>
            <a:off x="8713241" y="2082884"/>
            <a:ext cx="1306178" cy="1346712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53" name="TextBox 57"/>
          <p:cNvSpPr txBox="1"/>
          <p:nvPr/>
        </p:nvSpPr>
        <p:spPr bwMode="auto">
          <a:xfrm>
            <a:off x="8450427" y="3474385"/>
            <a:ext cx="2038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400" b="1" dirty="0">
                <a:solidFill>
                  <a:srgbClr val="002060"/>
                </a:solidFill>
              </a:rPr>
              <a:t>Prof. </a:t>
            </a:r>
            <a:r>
              <a:rPr lang="de-DE" sz="1400" b="1" dirty="0" smtClean="0">
                <a:solidFill>
                  <a:srgbClr val="002060"/>
                </a:solidFill>
              </a:rPr>
              <a:t>Dr. Simon Eickhoff</a:t>
            </a:r>
            <a:endParaRPr dirty="0"/>
          </a:p>
          <a:p>
            <a:pPr algn="ctr">
              <a:defRPr/>
            </a:pPr>
            <a:r>
              <a:rPr lang="en-US" sz="1100" dirty="0">
                <a:solidFill>
                  <a:srgbClr val="002060"/>
                </a:solidFill>
              </a:rPr>
              <a:t>Director of the Institute Brain and </a:t>
            </a:r>
            <a:r>
              <a:rPr lang="en-US" sz="1100" dirty="0" err="1">
                <a:solidFill>
                  <a:srgbClr val="002060"/>
                </a:solidFill>
              </a:rPr>
              <a:t>Behaviour</a:t>
            </a:r>
            <a:r>
              <a:rPr lang="en-US" sz="1100" dirty="0">
                <a:solidFill>
                  <a:srgbClr val="002060"/>
                </a:solidFill>
              </a:rPr>
              <a:t> (INM-7)</a:t>
            </a:r>
            <a:endParaRPr dirty="0"/>
          </a:p>
        </p:txBody>
      </p:sp>
      <p:sp>
        <p:nvSpPr>
          <p:cNvPr id="57" name="TextBox 11"/>
          <p:cNvSpPr txBox="1"/>
          <p:nvPr/>
        </p:nvSpPr>
        <p:spPr bwMode="auto">
          <a:xfrm>
            <a:off x="9519440" y="5294141"/>
            <a:ext cx="1622495" cy="442674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000" b="1" dirty="0">
                <a:solidFill>
                  <a:schemeClr val="bg1"/>
                </a:solidFill>
              </a:rPr>
              <a:t>Dr. </a:t>
            </a:r>
            <a:r>
              <a:rPr lang="de-DE" sz="1000" b="1" dirty="0" smtClean="0">
                <a:solidFill>
                  <a:schemeClr val="bg1"/>
                </a:solidFill>
              </a:rPr>
              <a:t>Georgios Antonopoulos</a:t>
            </a:r>
            <a:endParaRPr sz="1600" dirty="0"/>
          </a:p>
          <a:p>
            <a:pPr algn="ctr">
              <a:defRPr/>
            </a:pPr>
            <a:r>
              <a:rPr lang="de-DE" sz="1000" dirty="0">
                <a:solidFill>
                  <a:schemeClr val="bg1"/>
                </a:solidFill>
              </a:rPr>
              <a:t>(</a:t>
            </a:r>
            <a:r>
              <a:rPr lang="de-DE" sz="1000" dirty="0" err="1">
                <a:solidFill>
                  <a:schemeClr val="bg1"/>
                </a:solidFill>
              </a:rPr>
              <a:t>PostDoc</a:t>
            </a:r>
            <a:r>
              <a:rPr lang="de-DE" sz="1000" dirty="0">
                <a:solidFill>
                  <a:schemeClr val="bg1"/>
                </a:solidFill>
              </a:rPr>
              <a:t>)</a:t>
            </a:r>
            <a:endParaRPr sz="1000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1" t="16285" r="15545" b="33278"/>
          <a:stretch/>
        </p:blipFill>
        <p:spPr>
          <a:xfrm>
            <a:off x="10654841" y="2105414"/>
            <a:ext cx="1319300" cy="1344856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58" name="TextBox 57"/>
          <p:cNvSpPr txBox="1"/>
          <p:nvPr/>
        </p:nvSpPr>
        <p:spPr bwMode="auto">
          <a:xfrm>
            <a:off x="10246549" y="3474385"/>
            <a:ext cx="2038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de-DE" sz="1400" b="1" dirty="0" smtClean="0">
                <a:solidFill>
                  <a:srgbClr val="002060"/>
                </a:solidFill>
              </a:rPr>
              <a:t>Dr. Kaustubh Patil</a:t>
            </a:r>
            <a:endParaRPr dirty="0"/>
          </a:p>
          <a:p>
            <a:pPr algn="ctr">
              <a:defRPr/>
            </a:pPr>
            <a:r>
              <a:rPr lang="en-US" sz="1100" dirty="0">
                <a:solidFill>
                  <a:srgbClr val="002060"/>
                </a:solidFill>
              </a:rPr>
              <a:t>Leader of the research group “Applied Machine Learning”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440" y="1270540"/>
            <a:ext cx="1508824" cy="668776"/>
          </a:xfrm>
          <a:prstGeom prst="rect">
            <a:avLst/>
          </a:prstGeom>
        </p:spPr>
      </p:pic>
      <p:sp>
        <p:nvSpPr>
          <p:cNvPr id="67" name="Abgerundetes Rechteck 66"/>
          <p:cNvSpPr/>
          <p:nvPr/>
        </p:nvSpPr>
        <p:spPr>
          <a:xfrm>
            <a:off x="4977836" y="4608135"/>
            <a:ext cx="180788" cy="38134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8749107" y="6489641"/>
            <a:ext cx="3535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Raleway" panose="020B0604020202020204"/>
              </a:rPr>
              <a:t>Contact info: elena.doering@uk-koeln.de</a:t>
            </a:r>
            <a:endParaRPr lang="en-US" sz="1400" b="1" dirty="0">
              <a:latin typeface="Raleway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1043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Beheshti</a:t>
            </a:r>
            <a:r>
              <a:rPr lang="en-US" dirty="0" smtClean="0"/>
              <a:t> I</a:t>
            </a:r>
            <a:r>
              <a:rPr lang="en-US" i="1" dirty="0" smtClean="0"/>
              <a:t>. et al.</a:t>
            </a:r>
            <a:r>
              <a:rPr lang="en-US" dirty="0" smtClean="0"/>
              <a:t> T1-weighted </a:t>
            </a:r>
            <a:r>
              <a:rPr lang="en-US" dirty="0"/>
              <a:t>MRI-driven brain age estimation in Alzheimer’s disease and Parkinson's </a:t>
            </a:r>
            <a:r>
              <a:rPr lang="en-US" dirty="0" smtClean="0"/>
              <a:t>disease.</a:t>
            </a:r>
            <a:r>
              <a:rPr lang="en-US" dirty="0"/>
              <a:t> </a:t>
            </a:r>
            <a:r>
              <a:rPr lang="en-US" i="1" dirty="0"/>
              <a:t>Aging </a:t>
            </a:r>
            <a:r>
              <a:rPr lang="en-US" i="1" dirty="0" smtClean="0"/>
              <a:t>Dis</a:t>
            </a:r>
            <a:r>
              <a:rPr lang="en-US" dirty="0" smtClean="0"/>
              <a:t>.</a:t>
            </a:r>
            <a:r>
              <a:rPr lang="en-US" dirty="0"/>
              <a:t> </a:t>
            </a:r>
            <a:r>
              <a:rPr lang="en-US" b="1" dirty="0" smtClean="0"/>
              <a:t>11(3)</a:t>
            </a:r>
            <a:r>
              <a:rPr lang="en-US" dirty="0" smtClean="0"/>
              <a:t>:618–628, (2020).</a:t>
            </a:r>
          </a:p>
          <a:p>
            <a:r>
              <a:rPr lang="en-US" dirty="0" smtClean="0"/>
              <a:t>Cole</a:t>
            </a:r>
            <a:r>
              <a:rPr lang="en-US" dirty="0"/>
              <a:t>, J. H. </a:t>
            </a:r>
            <a:r>
              <a:rPr lang="en-US" i="1" dirty="0"/>
              <a:t>et al.</a:t>
            </a:r>
            <a:r>
              <a:rPr lang="en-US" dirty="0"/>
              <a:t> Increased brain-predicted aging in treated HIV disease. </a:t>
            </a:r>
            <a:r>
              <a:rPr lang="en-US" i="1" dirty="0"/>
              <a:t>Neurology</a:t>
            </a:r>
            <a:r>
              <a:rPr lang="en-US" dirty="0"/>
              <a:t> </a:t>
            </a:r>
            <a:r>
              <a:rPr lang="en-US" b="1" dirty="0"/>
              <a:t>88</a:t>
            </a:r>
            <a:r>
              <a:rPr lang="en-US" dirty="0"/>
              <a:t>, (2017).</a:t>
            </a:r>
            <a:endParaRPr lang="de-DE" dirty="0" smtClean="0"/>
          </a:p>
          <a:p>
            <a:r>
              <a:rPr lang="de-DE" dirty="0" smtClean="0"/>
              <a:t>Cole</a:t>
            </a:r>
            <a:r>
              <a:rPr lang="de-DE" dirty="0"/>
              <a:t>, J. </a:t>
            </a:r>
            <a:r>
              <a:rPr lang="de-DE" dirty="0"/>
              <a:t>H. Multimodality neuroimaging brain-age in UK biobank: relationship to biomedical, lifestyle, and cognitive factors. </a:t>
            </a:r>
            <a:r>
              <a:rPr lang="de-DE" i="1" dirty="0"/>
              <a:t>Neurobiol. Aging</a:t>
            </a:r>
            <a:r>
              <a:rPr lang="de-DE" dirty="0"/>
              <a:t> </a:t>
            </a:r>
            <a:r>
              <a:rPr lang="de-DE" b="1" dirty="0"/>
              <a:t>92</a:t>
            </a:r>
            <a:r>
              <a:rPr lang="de-DE" dirty="0"/>
              <a:t>, (2020</a:t>
            </a:r>
            <a:r>
              <a:rPr lang="de-DE" dirty="0" smtClean="0"/>
              <a:t>).</a:t>
            </a:r>
          </a:p>
          <a:p>
            <a:r>
              <a:rPr lang="de-DE" dirty="0"/>
              <a:t>Eickhoff, C. R. </a:t>
            </a:r>
            <a:r>
              <a:rPr lang="de-DE" i="1" dirty="0"/>
              <a:t>et al.</a:t>
            </a:r>
            <a:r>
              <a:rPr lang="de-DE" dirty="0"/>
              <a:t> Advanced brain ageing in Parkinson’s disease is related to disease duration and individual impairment. </a:t>
            </a:r>
            <a:r>
              <a:rPr lang="de-DE" i="1" dirty="0"/>
              <a:t>Brain Commun.</a:t>
            </a:r>
            <a:r>
              <a:rPr lang="de-DE" dirty="0"/>
              <a:t> </a:t>
            </a:r>
            <a:r>
              <a:rPr lang="de-DE" b="1" dirty="0"/>
              <a:t>3</a:t>
            </a:r>
            <a:r>
              <a:rPr lang="de-DE" dirty="0"/>
              <a:t>, (2021</a:t>
            </a:r>
            <a:r>
              <a:rPr lang="de-DE" dirty="0" smtClean="0"/>
              <a:t>).</a:t>
            </a:r>
          </a:p>
          <a:p>
            <a:r>
              <a:rPr lang="de-DE" dirty="0"/>
              <a:t>Rokicki, J. </a:t>
            </a:r>
            <a:r>
              <a:rPr lang="de-DE" i="1" dirty="0"/>
              <a:t>et al.</a:t>
            </a:r>
            <a:r>
              <a:rPr lang="de-DE" dirty="0"/>
              <a:t> Multimodal imaging improves brain age prediction and reveals distinct abnormalities in patients with psychiatric and neurological disorders. </a:t>
            </a:r>
            <a:r>
              <a:rPr lang="de-DE" i="1" dirty="0"/>
              <a:t>Hum. Brain Mapp.</a:t>
            </a:r>
            <a:r>
              <a:rPr lang="de-DE" dirty="0"/>
              <a:t> </a:t>
            </a:r>
            <a:r>
              <a:rPr lang="de-DE" b="1" dirty="0"/>
              <a:t>42</a:t>
            </a:r>
            <a:r>
              <a:rPr lang="de-DE" dirty="0"/>
              <a:t>, (2021).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5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3;p14"/>
          <p:cNvSpPr txBox="1">
            <a:spLocks/>
          </p:cNvSpPr>
          <p:nvPr/>
        </p:nvSpPr>
        <p:spPr>
          <a:xfrm>
            <a:off x="0" y="0"/>
            <a:ext cx="12191999" cy="6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Clr>
                <a:srgbClr val="000000"/>
              </a:buClr>
              <a:buSzPts val="3000"/>
              <a:buFont typeface="Raleway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46524"/>
                </a:solidFill>
                <a:effectLst/>
                <a:uLnTx/>
                <a:uFillTx/>
                <a:latin typeface="Raleway"/>
                <a:sym typeface="Raleway"/>
              </a:rPr>
              <a:t>Nothing to disclose.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102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99"/>
          <a:stretch/>
        </p:blipFill>
        <p:spPr>
          <a:xfrm>
            <a:off x="0" y="0"/>
            <a:ext cx="3438243" cy="6858000"/>
          </a:xfrm>
          <a:prstGeom prst="rect">
            <a:avLst/>
          </a:prstGeom>
        </p:spPr>
      </p:pic>
      <p:sp>
        <p:nvSpPr>
          <p:cNvPr id="24" name="Rechteck 23"/>
          <p:cNvSpPr/>
          <p:nvPr/>
        </p:nvSpPr>
        <p:spPr>
          <a:xfrm>
            <a:off x="167268" y="5174166"/>
            <a:ext cx="3088888" cy="914268"/>
          </a:xfrm>
          <a:prstGeom prst="rect">
            <a:avLst/>
          </a:prstGeom>
          <a:solidFill>
            <a:srgbClr val="FFF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schemeClr val="tx1"/>
                </a:solidFill>
                <a:latin typeface="Helvetica" pitchFamily="2" charset="0"/>
              </a:rPr>
              <a:t>How can we use brain age for AD?</a:t>
            </a:r>
            <a:endParaRPr lang="en-US" sz="1500" b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4364" y="2419815"/>
            <a:ext cx="3438243" cy="4438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-1" y="4016112"/>
            <a:ext cx="3438243" cy="2826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3562536" y="2071001"/>
            <a:ext cx="8380420" cy="2434092"/>
            <a:chOff x="3438242" y="644095"/>
            <a:chExt cx="8748778" cy="2552172"/>
          </a:xfrm>
        </p:grpSpPr>
        <p:sp>
          <p:nvSpPr>
            <p:cNvPr id="9" name="Google Shape;105;p16"/>
            <p:cNvSpPr txBox="1"/>
            <p:nvPr/>
          </p:nvSpPr>
          <p:spPr>
            <a:xfrm>
              <a:off x="3438242" y="2465319"/>
              <a:ext cx="2677528" cy="564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de" sz="1600" b="1" dirty="0" smtClean="0">
                  <a:latin typeface="Raleway" panose="020B0604020202020204" charset="0"/>
                  <a:ea typeface="Lato"/>
                  <a:cs typeface="Lato"/>
                  <a:sym typeface="Lato"/>
                </a:rPr>
                <a:t>Chronological Age </a:t>
              </a:r>
              <a:r>
                <a:rPr lang="de" sz="1600" b="1" dirty="0">
                  <a:latin typeface="Raleway" panose="020B0604020202020204" charset="0"/>
                  <a:ea typeface="Lato"/>
                  <a:cs typeface="Lato"/>
                  <a:sym typeface="Lato"/>
                </a:rPr>
                <a:t>= </a:t>
              </a:r>
              <a:r>
                <a:rPr lang="de" sz="1600" b="1" dirty="0" smtClean="0">
                  <a:latin typeface="Raleway" panose="020B0604020202020204" charset="0"/>
                  <a:ea typeface="Lato"/>
                  <a:cs typeface="Lato"/>
                  <a:sym typeface="Lato"/>
                </a:rPr>
                <a:t>63</a:t>
              </a:r>
              <a:endParaRPr lang="en-US" sz="1600" b="1" dirty="0"/>
            </a:p>
          </p:txBody>
        </p:sp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769" y="1195797"/>
              <a:ext cx="1246656" cy="1246656"/>
            </a:xfrm>
            <a:prstGeom prst="rect">
              <a:avLst/>
            </a:prstGeom>
          </p:spPr>
        </p:pic>
        <p:grpSp>
          <p:nvGrpSpPr>
            <p:cNvPr id="11" name="Gruppieren 10"/>
            <p:cNvGrpSpPr/>
            <p:nvPr/>
          </p:nvGrpSpPr>
          <p:grpSpPr>
            <a:xfrm>
              <a:off x="6967660" y="836805"/>
              <a:ext cx="1307973" cy="603357"/>
              <a:chOff x="6804957" y="2899587"/>
              <a:chExt cx="1307973" cy="603357"/>
            </a:xfrm>
          </p:grpSpPr>
          <p:sp>
            <p:nvSpPr>
              <p:cNvPr id="12" name="Ovale Legende 11"/>
              <p:cNvSpPr/>
              <p:nvPr/>
            </p:nvSpPr>
            <p:spPr>
              <a:xfrm>
                <a:off x="6804957" y="2899587"/>
                <a:ext cx="1128118" cy="603357"/>
              </a:xfrm>
              <a:prstGeom prst="wedgeEllipseCallout">
                <a:avLst>
                  <a:gd name="adj1" fmla="val -38401"/>
                  <a:gd name="adj2" fmla="val 61376"/>
                </a:avLst>
              </a:prstGeom>
              <a:solidFill>
                <a:schemeClr val="bg1"/>
              </a:solidFill>
              <a:ln w="190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6858148" y="3023439"/>
                <a:ext cx="1254782" cy="317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age = 75</a:t>
                </a:r>
                <a:endParaRPr lang="en-US" sz="12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4" name="Textfeld 13"/>
            <p:cNvSpPr txBox="1"/>
            <p:nvPr/>
          </p:nvSpPr>
          <p:spPr>
            <a:xfrm>
              <a:off x="9053759" y="1958177"/>
              <a:ext cx="3029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Raleway" panose="020B0604020202020204" charset="0"/>
                </a:rPr>
                <a:t>CA = 63	                  BPA = 75</a:t>
              </a:r>
              <a:endParaRPr lang="en-US" sz="1200" b="1" dirty="0">
                <a:latin typeface="Raleway" panose="020B0604020202020204" charset="0"/>
              </a:endParaRPr>
            </a:p>
          </p:txBody>
        </p:sp>
        <p:sp>
          <p:nvSpPr>
            <p:cNvPr id="15" name="Geschweifte Klammer rechts 14"/>
            <p:cNvSpPr/>
            <p:nvPr/>
          </p:nvSpPr>
          <p:spPr>
            <a:xfrm rot="16200000" flipH="1">
              <a:off x="10217952" y="1195250"/>
              <a:ext cx="242081" cy="2321933"/>
            </a:xfrm>
            <a:prstGeom prst="rightBrace">
              <a:avLst>
                <a:gd name="adj1" fmla="val 5448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2407" y="644095"/>
              <a:ext cx="2143125" cy="1905000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5232" y="772380"/>
              <a:ext cx="1325861" cy="1178543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5903" y="779633"/>
              <a:ext cx="1325861" cy="1178543"/>
            </a:xfrm>
            <a:prstGeom prst="rect">
              <a:avLst/>
            </a:prstGeom>
          </p:spPr>
        </p:pic>
        <p:sp>
          <p:nvSpPr>
            <p:cNvPr id="19" name="Rechteck 18"/>
            <p:cNvSpPr/>
            <p:nvPr/>
          </p:nvSpPr>
          <p:spPr>
            <a:xfrm>
              <a:off x="6069575" y="2526235"/>
              <a:ext cx="2331506" cy="388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de" sz="1600" b="1" dirty="0">
                  <a:latin typeface="Raleway" panose="020B0604020202020204" charset="0"/>
                  <a:ea typeface="Lato"/>
                  <a:cs typeface="Lato"/>
                  <a:sym typeface="Lato"/>
                </a:rPr>
                <a:t>Brain age Prediction	</a:t>
              </a:r>
              <a:endParaRPr lang="en-US" sz="1600" b="1" dirty="0"/>
            </a:p>
          </p:txBody>
        </p:sp>
        <p:sp>
          <p:nvSpPr>
            <p:cNvPr id="20" name="Rechteck 19"/>
            <p:cNvSpPr/>
            <p:nvPr/>
          </p:nvSpPr>
          <p:spPr>
            <a:xfrm>
              <a:off x="8543292" y="2525608"/>
              <a:ext cx="3643728" cy="670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de" sz="1600" b="1" dirty="0">
                  <a:solidFill>
                    <a:schemeClr val="tx2"/>
                  </a:solidFill>
                  <a:latin typeface="Raleway" panose="020B0604020202020204" charset="0"/>
                  <a:ea typeface="Lato"/>
                  <a:cs typeface="Lato"/>
                  <a:sym typeface="Lato"/>
                </a:rPr>
                <a:t>B</a:t>
              </a:r>
              <a:r>
                <a:rPr lang="de" sz="1600" b="1" dirty="0">
                  <a:latin typeface="Raleway" panose="020B0604020202020204" charset="0"/>
                  <a:ea typeface="Lato"/>
                  <a:cs typeface="Lato"/>
                  <a:sym typeface="Lato"/>
                </a:rPr>
                <a:t>rain-</a:t>
              </a:r>
              <a:r>
                <a:rPr lang="de" sz="1600" b="1" dirty="0">
                  <a:solidFill>
                    <a:schemeClr val="tx2"/>
                  </a:solidFill>
                  <a:latin typeface="Raleway" panose="020B0604020202020204" charset="0"/>
                  <a:ea typeface="Lato"/>
                  <a:cs typeface="Lato"/>
                  <a:sym typeface="Lato"/>
                </a:rPr>
                <a:t>P</a:t>
              </a:r>
              <a:r>
                <a:rPr lang="de" sz="1600" b="1" dirty="0">
                  <a:latin typeface="Raleway" panose="020B0604020202020204" charset="0"/>
                  <a:ea typeface="Lato"/>
                  <a:cs typeface="Lato"/>
                  <a:sym typeface="Lato"/>
                </a:rPr>
                <a:t>redicted </a:t>
              </a:r>
              <a:r>
                <a:rPr lang="de" sz="1600" b="1" dirty="0">
                  <a:solidFill>
                    <a:schemeClr val="tx2"/>
                  </a:solidFill>
                  <a:latin typeface="Raleway" panose="020B0604020202020204" charset="0"/>
                  <a:ea typeface="Lato"/>
                  <a:cs typeface="Lato"/>
                  <a:sym typeface="Lato"/>
                </a:rPr>
                <a:t>A</a:t>
              </a:r>
              <a:r>
                <a:rPr lang="de" sz="1600" b="1" dirty="0">
                  <a:latin typeface="Raleway" panose="020B0604020202020204" charset="0"/>
                  <a:ea typeface="Lato"/>
                  <a:cs typeface="Lato"/>
                  <a:sym typeface="Lato"/>
                </a:rPr>
                <a:t>ge </a:t>
              </a:r>
              <a:r>
                <a:rPr lang="de" sz="1600" b="1" dirty="0" smtClean="0">
                  <a:solidFill>
                    <a:schemeClr val="tx2"/>
                  </a:solidFill>
                  <a:latin typeface="Raleway" panose="020B0604020202020204" charset="0"/>
                  <a:ea typeface="Lato"/>
                  <a:cs typeface="Lato"/>
                  <a:sym typeface="Lato"/>
                </a:rPr>
                <a:t>D</a:t>
              </a:r>
              <a:r>
                <a:rPr lang="de" sz="1600" b="1" dirty="0" smtClean="0">
                  <a:latin typeface="Raleway" panose="020B0604020202020204" charset="0"/>
                  <a:ea typeface="Lato"/>
                  <a:cs typeface="Lato"/>
                  <a:sym typeface="Lato"/>
                </a:rPr>
                <a:t>ifference</a:t>
              </a:r>
              <a:endParaRPr lang="de" sz="1600" b="1" dirty="0">
                <a:latin typeface="Raleway" panose="020B0604020202020204" charset="0"/>
                <a:ea typeface="Lato"/>
                <a:cs typeface="Lato"/>
                <a:sym typeface="Lato"/>
              </a:endParaRP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de" sz="1600" b="1" dirty="0" smtClean="0">
                  <a:latin typeface="Raleway" panose="020B0604020202020204" charset="0"/>
                  <a:ea typeface="Lato"/>
                  <a:cs typeface="Lato"/>
                  <a:sym typeface="Lato"/>
                </a:rPr>
                <a:t>= </a:t>
              </a:r>
              <a:r>
                <a:rPr lang="de" sz="1600" b="1" dirty="0">
                  <a:latin typeface="Raleway" panose="020B0604020202020204" charset="0"/>
                  <a:ea typeface="Lato"/>
                  <a:cs typeface="Lato"/>
                  <a:sym typeface="Lato"/>
                </a:rPr>
                <a:t>12 years</a:t>
              </a:r>
              <a:endParaRPr lang="en-US" sz="1600" b="1" dirty="0"/>
            </a:p>
          </p:txBody>
        </p:sp>
      </p:grpSp>
      <p:sp>
        <p:nvSpPr>
          <p:cNvPr id="6" name="Textfeld 5"/>
          <p:cNvSpPr txBox="1"/>
          <p:nvPr/>
        </p:nvSpPr>
        <p:spPr>
          <a:xfrm>
            <a:off x="5921967" y="4563191"/>
            <a:ext cx="42040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Raleway" panose="020B0604020202020204"/>
              </a:rPr>
              <a:t>AD: 5-9 years </a:t>
            </a:r>
            <a:r>
              <a:rPr lang="en-US" sz="1000" dirty="0" err="1" smtClean="0">
                <a:latin typeface="Raleway" panose="020B0604020202020204"/>
              </a:rPr>
              <a:t>Beheshti</a:t>
            </a:r>
            <a:r>
              <a:rPr lang="en-US" sz="1000" dirty="0" smtClean="0">
                <a:latin typeface="Raleway" panose="020B0604020202020204"/>
              </a:rPr>
              <a:t> et al., 2020, </a:t>
            </a:r>
            <a:r>
              <a:rPr lang="en-US" sz="1000" dirty="0" err="1" smtClean="0">
                <a:latin typeface="Raleway" panose="020B0604020202020204"/>
              </a:rPr>
              <a:t>Rokicki</a:t>
            </a:r>
            <a:r>
              <a:rPr lang="en-US" sz="1000" dirty="0" smtClean="0">
                <a:latin typeface="Raleway" panose="020B0604020202020204"/>
              </a:rPr>
              <a:t> et al., 2021</a:t>
            </a:r>
          </a:p>
          <a:p>
            <a:r>
              <a:rPr lang="en-US" sz="1600" dirty="0" smtClean="0">
                <a:latin typeface="Raleway" panose="020B0604020202020204"/>
              </a:rPr>
              <a:t>PD: 3 years </a:t>
            </a:r>
            <a:r>
              <a:rPr lang="en-US" sz="1000" dirty="0" err="1" smtClean="0">
                <a:latin typeface="Raleway" panose="020B0604020202020204"/>
              </a:rPr>
              <a:t>Eickhoff</a:t>
            </a:r>
            <a:r>
              <a:rPr lang="en-US" sz="1000" dirty="0" smtClean="0">
                <a:latin typeface="Raleway" panose="020B0604020202020204"/>
              </a:rPr>
              <a:t> et al., 2021</a:t>
            </a:r>
          </a:p>
          <a:p>
            <a:r>
              <a:rPr lang="en-US" sz="1600" dirty="0" smtClean="0">
                <a:latin typeface="Raleway" panose="020B0604020202020204"/>
              </a:rPr>
              <a:t>SZ: 3-6 years </a:t>
            </a:r>
            <a:r>
              <a:rPr lang="en-US" sz="1000" dirty="0" err="1" smtClean="0">
                <a:latin typeface="Raleway" panose="020B0604020202020204"/>
              </a:rPr>
              <a:t>Rokicki</a:t>
            </a:r>
            <a:r>
              <a:rPr lang="en-US" sz="1000" dirty="0" smtClean="0">
                <a:latin typeface="Raleway" panose="020B0604020202020204"/>
              </a:rPr>
              <a:t> et al., 2021</a:t>
            </a:r>
          </a:p>
          <a:p>
            <a:endParaRPr lang="en-US" sz="1600" dirty="0" smtClean="0">
              <a:latin typeface="Raleway" panose="020B0604020202020204"/>
            </a:endParaRPr>
          </a:p>
          <a:p>
            <a:r>
              <a:rPr lang="en-US" sz="1600" dirty="0" smtClean="0">
                <a:latin typeface="Raleway" panose="020B0604020202020204"/>
              </a:rPr>
              <a:t>HIV: 2 years </a:t>
            </a:r>
            <a:r>
              <a:rPr lang="en-US" sz="1000" dirty="0">
                <a:latin typeface="Raleway" panose="020B0604020202020204"/>
              </a:rPr>
              <a:t>Cole et al., </a:t>
            </a:r>
            <a:r>
              <a:rPr lang="en-US" sz="1000" dirty="0" smtClean="0">
                <a:latin typeface="Raleway" panose="020B0604020202020204"/>
              </a:rPr>
              <a:t>2017</a:t>
            </a:r>
            <a:endParaRPr lang="en-US" sz="1600" dirty="0" smtClean="0">
              <a:latin typeface="Raleway" panose="020B0604020202020204"/>
            </a:endParaRPr>
          </a:p>
          <a:p>
            <a:r>
              <a:rPr lang="en-US" sz="1600" dirty="0" smtClean="0">
                <a:latin typeface="Raleway" panose="020B0604020202020204"/>
              </a:rPr>
              <a:t>Diabetes: 2 years </a:t>
            </a:r>
            <a:r>
              <a:rPr lang="en-US" sz="1000" dirty="0" smtClean="0">
                <a:latin typeface="Raleway" panose="020B0604020202020204"/>
              </a:rPr>
              <a:t>Cole et al., 2020</a:t>
            </a:r>
            <a:endParaRPr lang="en-US" sz="1600" dirty="0">
              <a:latin typeface="Raleway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0656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aims</a:t>
            </a:r>
            <a:endParaRPr lang="en-US" dirty="0"/>
          </a:p>
        </p:txBody>
      </p:sp>
      <p:sp>
        <p:nvSpPr>
          <p:cNvPr id="53" name="Inhaltsplatzhalter 1"/>
          <p:cNvSpPr>
            <a:spLocks noGrp="1"/>
          </p:cNvSpPr>
          <p:nvPr>
            <p:ph sz="quarter" idx="13"/>
          </p:nvPr>
        </p:nvSpPr>
        <p:spPr>
          <a:xfrm>
            <a:off x="624419" y="1604434"/>
            <a:ext cx="10943167" cy="4417484"/>
          </a:xfrm>
        </p:spPr>
        <p:txBody>
          <a:bodyPr/>
          <a:lstStyle/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r>
              <a:rPr lang="en-US" sz="2000" b="1" dirty="0" smtClean="0"/>
              <a:t>Precision of brain-predicted age MRI vs FDG-PET </a:t>
            </a:r>
            <a:r>
              <a:rPr lang="en-US" sz="1400" dirty="0" smtClean="0"/>
              <a:t>in cognitively normal individuals (CN)</a:t>
            </a:r>
            <a:r>
              <a:rPr lang="en-US" sz="2000" dirty="0" smtClean="0"/>
              <a:t>.</a:t>
            </a:r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r>
              <a:rPr lang="en-US" sz="2000" dirty="0" smtClean="0"/>
              <a:t>Association of brain-predicted age difference (BPAD) in MRI and FDG-PET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with </a:t>
            </a:r>
          </a:p>
          <a:p>
            <a:pPr marL="791625" lvl="1" indent="-457200">
              <a:buClr>
                <a:schemeClr val="bg1"/>
              </a:buClr>
              <a:buSzPct val="80000"/>
              <a:buAutoNum type="arabicPeriod"/>
            </a:pPr>
            <a:r>
              <a:rPr lang="en-US" sz="2000" b="1" dirty="0"/>
              <a:t>C</a:t>
            </a:r>
            <a:r>
              <a:rPr lang="en-US" sz="2000" b="1" dirty="0" smtClean="0"/>
              <a:t>ognitive function</a:t>
            </a:r>
          </a:p>
          <a:p>
            <a:pPr marL="791625" lvl="1" indent="-457200">
              <a:buClr>
                <a:schemeClr val="bg1"/>
              </a:buClr>
              <a:buSzPct val="80000"/>
              <a:buAutoNum type="arabicPeriod"/>
            </a:pPr>
            <a:r>
              <a:rPr lang="en-US" sz="2000" b="1" dirty="0" smtClean="0"/>
              <a:t>Neuropathology</a:t>
            </a:r>
          </a:p>
          <a:p>
            <a:pPr marL="791625" lvl="1" indent="-457200">
              <a:buClr>
                <a:schemeClr val="bg1"/>
              </a:buClr>
              <a:buSzPct val="80000"/>
              <a:buAutoNum type="arabicPeriod"/>
            </a:pPr>
            <a:r>
              <a:rPr lang="en-US" sz="2000" b="1" dirty="0"/>
              <a:t>C</a:t>
            </a:r>
            <a:r>
              <a:rPr lang="en-US" sz="2000" b="1" dirty="0" smtClean="0"/>
              <a:t>ognitive decline</a:t>
            </a:r>
          </a:p>
          <a:p>
            <a:pPr lvl="1" indent="0">
              <a:buClr>
                <a:schemeClr val="bg1"/>
              </a:buClr>
              <a:buSzPct val="80000"/>
              <a:buNone/>
            </a:pPr>
            <a:r>
              <a:rPr lang="en-US" sz="2000" b="1" dirty="0" smtClean="0"/>
              <a:t>… </a:t>
            </a:r>
            <a:r>
              <a:rPr lang="en-US" sz="2000" dirty="0" smtClean="0"/>
              <a:t>in </a:t>
            </a:r>
            <a:r>
              <a:rPr lang="en-US" sz="2000" dirty="0" smtClean="0"/>
              <a:t>CN and individuals </a:t>
            </a:r>
            <a:r>
              <a:rPr lang="en-US" sz="2000" dirty="0" smtClean="0"/>
              <a:t>with mild cognitive impairment (MCI)</a:t>
            </a:r>
          </a:p>
        </p:txBody>
      </p:sp>
    </p:spTree>
    <p:extLst>
      <p:ext uri="{BB962C8B-B14F-4D97-AF65-F5344CB8AC3E}">
        <p14:creationId xmlns:p14="http://schemas.microsoft.com/office/powerpoint/2010/main" val="230806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el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357422"/>
              </p:ext>
            </p:extLst>
          </p:nvPr>
        </p:nvGraphicFramePr>
        <p:xfrm>
          <a:off x="2074738" y="2070795"/>
          <a:ext cx="7391662" cy="29769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7328">
                  <a:extLst>
                    <a:ext uri="{9D8B030D-6E8A-4147-A177-3AD203B41FA5}">
                      <a16:colId xmlns:a16="http://schemas.microsoft.com/office/drawing/2014/main" val="1137853310"/>
                    </a:ext>
                  </a:extLst>
                </a:gridCol>
                <a:gridCol w="1278467">
                  <a:extLst>
                    <a:ext uri="{9D8B030D-6E8A-4147-A177-3AD203B41FA5}">
                      <a16:colId xmlns:a16="http://schemas.microsoft.com/office/drawing/2014/main" val="79700691"/>
                    </a:ext>
                  </a:extLst>
                </a:gridCol>
                <a:gridCol w="2065867">
                  <a:extLst>
                    <a:ext uri="{9D8B030D-6E8A-4147-A177-3AD203B41FA5}">
                      <a16:colId xmlns:a16="http://schemas.microsoft.com/office/drawing/2014/main" val="285394467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772560125"/>
                    </a:ext>
                  </a:extLst>
                </a:gridCol>
              </a:tblGrid>
              <a:tr h="288000">
                <a:tc gridSpan="4"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anose="020B0604020202020204" charset="0"/>
                          <a:ea typeface="+mn-ea"/>
                          <a:cs typeface="+mn-cs"/>
                        </a:rPr>
                        <a:t>Table 1. Overview of samples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660025"/>
                  </a:ext>
                </a:extLst>
              </a:tr>
              <a:tr h="325138">
                <a:tc>
                  <a:txBody>
                    <a:bodyPr/>
                    <a:lstStyle/>
                    <a:p>
                      <a:endParaRPr lang="en-US" sz="1800" dirty="0">
                        <a:latin typeface="Ralewa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Raleway" panose="020B0604020202020204" charset="0"/>
                        </a:rPr>
                        <a:t>CN</a:t>
                      </a:r>
                      <a:endParaRPr lang="en-US" sz="1400" b="1" dirty="0"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anose="020B0604020202020204" charset="0"/>
                          <a:ea typeface="+mn-ea"/>
                          <a:cs typeface="+mn-cs"/>
                        </a:rPr>
                        <a:t>CN_validation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Raleway" panose="020B0604020202020204" charset="0"/>
                        </a:rPr>
                        <a:t>MCI</a:t>
                      </a:r>
                      <a:endParaRPr lang="en-US" sz="1400" b="1" dirty="0"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9365705"/>
                  </a:ext>
                </a:extLst>
              </a:tr>
              <a:tr h="298045">
                <a:tc>
                  <a:txBody>
                    <a:bodyPr/>
                    <a:lstStyle/>
                    <a:p>
                      <a:endParaRPr lang="en-US" sz="1050" dirty="0">
                        <a:latin typeface="Ralewa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3509152"/>
                  </a:ext>
                </a:extLst>
              </a:tr>
              <a:tr h="321752">
                <a:tc>
                  <a:txBody>
                    <a:bodyPr/>
                    <a:lstStyle/>
                    <a:p>
                      <a:r>
                        <a:rPr lang="en-US" sz="1400" b="1" i="1" dirty="0" smtClean="0">
                          <a:latin typeface="Raleway" panose="020B0604020202020204" charset="0"/>
                        </a:rPr>
                        <a:t>n </a:t>
                      </a:r>
                      <a:r>
                        <a:rPr lang="en-US" sz="1400" b="1" i="0" dirty="0" smtClean="0">
                          <a:latin typeface="Raleway" panose="020B0604020202020204" charset="0"/>
                        </a:rPr>
                        <a:t>total</a:t>
                      </a:r>
                      <a:endParaRPr lang="en-US" sz="1400" b="1" i="1" dirty="0">
                        <a:latin typeface="Ralewa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latin typeface="Raleway" panose="020B0604020202020204" charset="0"/>
                        </a:rPr>
                        <a:t>367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Raleway" panose="020B0604020202020204" charset="0"/>
                        </a:rPr>
                        <a:t>59</a:t>
                      </a:r>
                      <a:endParaRPr lang="en-US" sz="1200" b="1" dirty="0"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latin typeface="Raleway" panose="020B0604020202020204" charset="0"/>
                        </a:rPr>
                        <a:t>513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3410445"/>
                  </a:ext>
                </a:extLst>
              </a:tr>
              <a:tr h="38946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Raleway" panose="020B0604020202020204" charset="0"/>
                        </a:rPr>
                        <a:t>Age [avg.</a:t>
                      </a:r>
                      <a:r>
                        <a:rPr lang="en-US" sz="1400" baseline="0" dirty="0" smtClean="0">
                          <a:latin typeface="Raleway" panose="020B0604020202020204" charset="0"/>
                        </a:rPr>
                        <a:t> </a:t>
                      </a:r>
                      <a:r>
                        <a:rPr lang="en-US" sz="1400" dirty="0" smtClean="0">
                          <a:latin typeface="Raleway" panose="020B0604020202020204" charset="0"/>
                        </a:rPr>
                        <a:t>years (SD)]</a:t>
                      </a:r>
                      <a:endParaRPr lang="en-US" sz="1400" dirty="0">
                        <a:latin typeface="Ralewa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Raleway" panose="020B0604020202020204" charset="0"/>
                        </a:rPr>
                        <a:t>74.2 (5.68)</a:t>
                      </a:r>
                      <a:r>
                        <a:rPr lang="en-US" sz="1200" baseline="0" dirty="0" smtClean="0">
                          <a:latin typeface="Raleway" panose="020B0604020202020204" charset="0"/>
                        </a:rPr>
                        <a:t> </a:t>
                      </a:r>
                      <a:endParaRPr lang="en-US" sz="1200" dirty="0" smtClean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aleway" panose="020B0604020202020204" charset="0"/>
                        </a:rPr>
                        <a:t>71.7</a:t>
                      </a:r>
                      <a:r>
                        <a:rPr lang="en-US" sz="1200" baseline="0" dirty="0" smtClean="0">
                          <a:latin typeface="Raleway" panose="020B0604020202020204" charset="0"/>
                        </a:rPr>
                        <a:t> (4.15)</a:t>
                      </a:r>
                      <a:r>
                        <a:rPr lang="en-US" sz="1200" dirty="0" smtClean="0">
                          <a:latin typeface="Raleway" panose="020B0604020202020204" charset="0"/>
                        </a:rPr>
                        <a:t> (PET)/</a:t>
                      </a:r>
                    </a:p>
                    <a:p>
                      <a:pPr algn="ctr"/>
                      <a:r>
                        <a:rPr lang="en-US" sz="1200" dirty="0" smtClean="0">
                          <a:latin typeface="Raleway" panose="020B0604020202020204" charset="0"/>
                        </a:rPr>
                        <a:t>70.4 (4.17) (MRI)</a:t>
                      </a:r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Raleway" panose="020B0604020202020204" charset="0"/>
                        </a:rPr>
                        <a:t>74.9</a:t>
                      </a:r>
                      <a:r>
                        <a:rPr lang="en-US" sz="1200" baseline="0" dirty="0" smtClean="0">
                          <a:latin typeface="Raleway" panose="020B0604020202020204" charset="0"/>
                        </a:rPr>
                        <a:t> (5.77)</a:t>
                      </a:r>
                      <a:endParaRPr lang="en-US" sz="1200" dirty="0" smtClean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9810509"/>
                  </a:ext>
                </a:extLst>
              </a:tr>
              <a:tr h="34713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Raleway" panose="020B0604020202020204" charset="0"/>
                        </a:rPr>
                        <a:t>Sex</a:t>
                      </a:r>
                      <a:r>
                        <a:rPr lang="en-US" sz="1400" baseline="0" dirty="0" smtClean="0">
                          <a:latin typeface="Raleway" panose="020B0604020202020204" charset="0"/>
                        </a:rPr>
                        <a:t> (%F)</a:t>
                      </a:r>
                      <a:endParaRPr lang="en-US" sz="1400" dirty="0">
                        <a:latin typeface="Ralewa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aleway" panose="020B0604020202020204" charset="0"/>
                        </a:rPr>
                        <a:t>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aleway" panose="020B0604020202020204" charset="0"/>
                        </a:rPr>
                        <a:t>59</a:t>
                      </a:r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aleway" panose="020B0604020202020204" charset="0"/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6261662"/>
                  </a:ext>
                </a:extLst>
              </a:tr>
              <a:tr h="38946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Raleway" panose="020B0604020202020204" charset="0"/>
                        </a:rPr>
                        <a:t>MMSE [avg.</a:t>
                      </a:r>
                      <a:r>
                        <a:rPr lang="en-US" sz="1400" baseline="0" dirty="0" smtClean="0">
                          <a:latin typeface="Raleway" panose="020B0604020202020204" charset="0"/>
                        </a:rPr>
                        <a:t> score]</a:t>
                      </a:r>
                      <a:endParaRPr lang="en-US" sz="1400" dirty="0">
                        <a:latin typeface="Ralewa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aleway" panose="020B0604020202020204" charset="0"/>
                        </a:rPr>
                        <a:t>29 (1.24)</a:t>
                      </a:r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aleway" panose="020B0604020202020204" charset="0"/>
                        </a:rPr>
                        <a:t>29 (.85)</a:t>
                      </a:r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aleway" panose="020B0604020202020204" charset="0"/>
                        </a:rPr>
                        <a:t>28 (1.77)</a:t>
                      </a:r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5721869"/>
                  </a:ext>
                </a:extLst>
              </a:tr>
              <a:tr h="44191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Raleway" panose="020B0604020202020204" charset="0"/>
                        </a:rPr>
                        <a:t>Education [avg. years]</a:t>
                      </a:r>
                      <a:endParaRPr lang="en-US" sz="1400" dirty="0">
                        <a:latin typeface="Ralewa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aleway" panose="020B0604020202020204" charset="0"/>
                        </a:rPr>
                        <a:t>16 (2.72)</a:t>
                      </a:r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aleway" panose="020B0604020202020204" charset="0"/>
                        </a:rPr>
                        <a:t>16 (2.70)</a:t>
                      </a:r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aleway" panose="020B0604020202020204" charset="0"/>
                        </a:rPr>
                        <a:t>16 (2.70)</a:t>
                      </a:r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5686363"/>
                  </a:ext>
                </a:extLst>
              </a:tr>
            </a:tbl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Participants</a:t>
            </a:r>
            <a:endParaRPr lang="en-US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538" y="2745306"/>
            <a:ext cx="466712" cy="305585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158" y="2745307"/>
            <a:ext cx="578713" cy="31710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779" y="2745307"/>
            <a:ext cx="466712" cy="305585"/>
          </a:xfrm>
          <a:prstGeom prst="rect">
            <a:avLst/>
          </a:prstGeom>
        </p:spPr>
      </p:pic>
      <p:pic>
        <p:nvPicPr>
          <p:cNvPr id="1026" name="Picture 2" descr="Population vs Sampl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33" t="32896" r="3862" b="15595"/>
          <a:stretch/>
        </p:blipFill>
        <p:spPr bwMode="auto">
          <a:xfrm>
            <a:off x="9889310" y="4444767"/>
            <a:ext cx="2092960" cy="163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56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Pre-Processing</a:t>
            </a:r>
            <a:endParaRPr lang="en-US" dirty="0"/>
          </a:p>
        </p:txBody>
      </p:sp>
      <p:pic>
        <p:nvPicPr>
          <p:cNvPr id="4" name="Inhaltsplatzhalter 2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8" t="34915" r="27618" b="31305"/>
          <a:stretch/>
        </p:blipFill>
        <p:spPr>
          <a:xfrm>
            <a:off x="714794" y="4053088"/>
            <a:ext cx="1122949" cy="149191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" y="2393437"/>
            <a:ext cx="1038894" cy="1283533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Textfeld 5"/>
          <p:cNvSpPr txBox="1"/>
          <p:nvPr/>
        </p:nvSpPr>
        <p:spPr>
          <a:xfrm>
            <a:off x="675640" y="4611085"/>
            <a:ext cx="1201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FDG-PET</a:t>
            </a:r>
            <a:endParaRPr lang="en-US" sz="2000" b="1" dirty="0"/>
          </a:p>
        </p:txBody>
      </p:sp>
      <p:sp>
        <p:nvSpPr>
          <p:cNvPr id="7" name="Textfeld 6"/>
          <p:cNvSpPr txBox="1"/>
          <p:nvPr/>
        </p:nvSpPr>
        <p:spPr>
          <a:xfrm>
            <a:off x="740595" y="2847242"/>
            <a:ext cx="1055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MRI</a:t>
            </a:r>
            <a:endParaRPr lang="en-US" sz="2000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1834968" y="2665870"/>
            <a:ext cx="1381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Raleway" panose="020B0604020202020204"/>
              </a:rPr>
              <a:t>Mean gray matter volume (CAT)</a:t>
            </a:r>
            <a:endParaRPr lang="en-US" sz="1400" dirty="0">
              <a:latin typeface="Raleway" panose="020B0604020202020204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834968" y="4429713"/>
            <a:ext cx="1381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Raleway" panose="020B0604020202020204"/>
              </a:rPr>
              <a:t>Standardized uptake value ratio (SPM12)</a:t>
            </a:r>
            <a:endParaRPr lang="en-US" sz="1400" dirty="0">
              <a:latin typeface="Raleway" panose="020B0604020202020204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5" y="2847242"/>
            <a:ext cx="1938515" cy="1384221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4818399" y="4672045"/>
            <a:ext cx="223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Raleway" panose="020B0604020202020204"/>
              </a:rPr>
              <a:t>216 cortical and subcortical brain regions</a:t>
            </a:r>
            <a:endParaRPr lang="en-US" sz="1400" dirty="0">
              <a:latin typeface="Raleway" panose="020B0604020202020204"/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662" y="2375725"/>
            <a:ext cx="2266138" cy="2266138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5506850" y="3235438"/>
            <a:ext cx="1381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Raleway" panose="020B0604020202020204"/>
              </a:rPr>
              <a:t>216</a:t>
            </a:r>
            <a:endParaRPr lang="en-US" sz="1400" b="1" dirty="0">
              <a:latin typeface="Raleway" panose="020B0604020202020204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0056691" y="3203758"/>
            <a:ext cx="1381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Raleway" panose="020B0604020202020204"/>
              </a:rPr>
              <a:t>2</a:t>
            </a:r>
            <a:endParaRPr lang="en-US" sz="2400" b="1" dirty="0">
              <a:latin typeface="Raleway" panose="020B0604020202020204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9283832" y="4672045"/>
            <a:ext cx="22362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Raleway" panose="020B0604020202020204"/>
              </a:rPr>
              <a:t>2 models (SVR &amp; RVR) with 3 tunable parameters (kernel, degree, C) each</a:t>
            </a:r>
            <a:endParaRPr lang="en-US" sz="1400" dirty="0">
              <a:latin typeface="Raleway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12586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1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586154" y="6365631"/>
            <a:ext cx="2790092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/>
          <p:cNvSpPr txBox="1"/>
          <p:nvPr/>
        </p:nvSpPr>
        <p:spPr>
          <a:xfrm>
            <a:off x="2174240" y="5971629"/>
            <a:ext cx="7373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/>
              <a:t>Figure 1. Pipeline for brain age prediction using nested cross-validation. </a:t>
            </a:r>
            <a:r>
              <a:rPr lang="en-US" sz="1100" dirty="0" smtClean="0"/>
              <a:t>(1) Outliers are excluded from the training set. (2) Training data is divided into five training/validation folds. (3) Cross-validation yields the final model for brain age prediction. (4) BPAD is used for bias correction. (5) Final model is used to yield predictions for test sets. (6) Bias-correction parameters are applied to test sets. BPA = brain-predicted age; CA = chronological age, BPAD = brain-predicted age difference.</a:t>
            </a:r>
            <a:endParaRPr lang="en-US" sz="11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46" y="19969"/>
            <a:ext cx="7286967" cy="59516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1" t="97225" r="26033" b="727"/>
          <a:stretch/>
        </p:blipFill>
        <p:spPr>
          <a:xfrm>
            <a:off x="5784676" y="5809115"/>
            <a:ext cx="1859280" cy="121919"/>
          </a:xfrm>
          <a:prstGeom prst="rect">
            <a:avLst/>
          </a:prstGeom>
          <a:ln>
            <a:noFill/>
          </a:ln>
        </p:spPr>
      </p:pic>
      <p:sp>
        <p:nvSpPr>
          <p:cNvPr id="6" name="Pfeil nach rechts 5"/>
          <p:cNvSpPr/>
          <p:nvPr/>
        </p:nvSpPr>
        <p:spPr>
          <a:xfrm>
            <a:off x="9437913" y="4397829"/>
            <a:ext cx="576943" cy="315685"/>
          </a:xfrm>
          <a:prstGeom prst="rightArrow">
            <a:avLst>
              <a:gd name="adj1" fmla="val 50000"/>
              <a:gd name="adj2" fmla="val 77586"/>
            </a:avLst>
          </a:prstGeom>
          <a:solidFill>
            <a:srgbClr val="EEF4FB"/>
          </a:solidFill>
          <a:ln>
            <a:solidFill>
              <a:srgbClr val="9DB0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10014856" y="4397829"/>
            <a:ext cx="1959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Five predictions per individual in </a:t>
            </a:r>
            <a:r>
              <a:rPr lang="en-US" sz="1000" b="1" dirty="0" err="1" smtClean="0"/>
              <a:t>CN_Validation</a:t>
            </a:r>
            <a:r>
              <a:rPr lang="en-US" sz="1000" b="1" dirty="0" smtClean="0"/>
              <a:t> and MCI Set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5562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Precision in brain age prediction is comparable across FDG and MRI</a:t>
            </a:r>
            <a:endParaRPr lang="en-US" sz="280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E889B04F-CD0E-4B77-8B88-DE1356102DBB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1834250" y="2278197"/>
          <a:ext cx="8244254" cy="36429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7967">
                  <a:extLst>
                    <a:ext uri="{9D8B030D-6E8A-4147-A177-3AD203B41FA5}">
                      <a16:colId xmlns:a16="http://schemas.microsoft.com/office/drawing/2014/main" val="1137853310"/>
                    </a:ext>
                  </a:extLst>
                </a:gridCol>
                <a:gridCol w="940335">
                  <a:extLst>
                    <a:ext uri="{9D8B030D-6E8A-4147-A177-3AD203B41FA5}">
                      <a16:colId xmlns:a16="http://schemas.microsoft.com/office/drawing/2014/main" val="79700691"/>
                    </a:ext>
                  </a:extLst>
                </a:gridCol>
                <a:gridCol w="859617">
                  <a:extLst>
                    <a:ext uri="{9D8B030D-6E8A-4147-A177-3AD203B41FA5}">
                      <a16:colId xmlns:a16="http://schemas.microsoft.com/office/drawing/2014/main" val="2458498697"/>
                    </a:ext>
                  </a:extLst>
                </a:gridCol>
                <a:gridCol w="1143318">
                  <a:extLst>
                    <a:ext uri="{9D8B030D-6E8A-4147-A177-3AD203B41FA5}">
                      <a16:colId xmlns:a16="http://schemas.microsoft.com/office/drawing/2014/main" val="2853944678"/>
                    </a:ext>
                  </a:extLst>
                </a:gridCol>
                <a:gridCol w="1109437">
                  <a:extLst>
                    <a:ext uri="{9D8B030D-6E8A-4147-A177-3AD203B41FA5}">
                      <a16:colId xmlns:a16="http://schemas.microsoft.com/office/drawing/2014/main" val="3390773881"/>
                    </a:ext>
                  </a:extLst>
                </a:gridCol>
                <a:gridCol w="957580">
                  <a:extLst>
                    <a:ext uri="{9D8B030D-6E8A-4147-A177-3AD203B41FA5}">
                      <a16:colId xmlns:a16="http://schemas.microsoft.com/office/drawing/2014/main" val="772560125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4243254692"/>
                    </a:ext>
                  </a:extLst>
                </a:gridCol>
              </a:tblGrid>
              <a:tr h="304136">
                <a:tc gridSpan="7">
                  <a:txBody>
                    <a:bodyPr/>
                    <a:lstStyle/>
                    <a:p>
                      <a:r>
                        <a:rPr lang="en-US" sz="1100" b="0" dirty="0" smtClean="0">
                          <a:latin typeface="Raleway" panose="020B0604020202020204" charset="0"/>
                        </a:rPr>
                        <a:t>Table 2. Precision of predicting</a:t>
                      </a:r>
                      <a:r>
                        <a:rPr lang="en-US" sz="1100" b="0" baseline="0" dirty="0" smtClean="0">
                          <a:latin typeface="Raleway" panose="020B0604020202020204" charset="0"/>
                        </a:rPr>
                        <a:t> chronological age from FDG-PET and MRI scans. For </a:t>
                      </a:r>
                      <a:r>
                        <a:rPr lang="en-US" sz="1100" b="0" baseline="0" dirty="0" err="1" smtClean="0">
                          <a:latin typeface="Raleway" panose="020B0604020202020204" charset="0"/>
                        </a:rPr>
                        <a:t>CN_validation</a:t>
                      </a:r>
                      <a:r>
                        <a:rPr lang="en-US" sz="1100" b="0" baseline="0" dirty="0" smtClean="0">
                          <a:latin typeface="Raleway" panose="020B0604020202020204" charset="0"/>
                        </a:rPr>
                        <a:t> and MCI, results of the first model and metrics over all five models are shown.</a:t>
                      </a:r>
                      <a:endParaRPr lang="en-US" sz="1100" b="0" dirty="0">
                        <a:latin typeface="Ralewa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995409"/>
                  </a:ext>
                </a:extLst>
              </a:tr>
              <a:tr h="300388">
                <a:tc>
                  <a:txBody>
                    <a:bodyPr/>
                    <a:lstStyle/>
                    <a:p>
                      <a:endParaRPr lang="en-US" sz="1400" dirty="0">
                        <a:latin typeface="Ralewa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Raleway" panose="020B0604020202020204" charset="0"/>
                        </a:rPr>
                        <a:t>CN</a:t>
                      </a:r>
                      <a:endParaRPr lang="en-US" sz="1400" b="1" dirty="0"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anose="020B0604020202020204" charset="0"/>
                          <a:ea typeface="+mn-ea"/>
                          <a:cs typeface="+mn-cs"/>
                        </a:rPr>
                        <a:t>CN_validation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aleway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Raleway" panose="020B0604020202020204" charset="0"/>
                        </a:rPr>
                        <a:t>MCI</a:t>
                      </a:r>
                      <a:endParaRPr lang="en-US" sz="1400" b="1" dirty="0"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365705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endParaRPr lang="en-US" sz="1400" dirty="0">
                        <a:latin typeface="Ralewa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400" dirty="0"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400" dirty="0"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400" dirty="0"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509152"/>
                  </a:ext>
                </a:extLst>
              </a:tr>
              <a:tr h="327527">
                <a:tc>
                  <a:txBody>
                    <a:bodyPr/>
                    <a:lstStyle/>
                    <a:p>
                      <a:endParaRPr lang="en-US" sz="1400" b="1" i="1" dirty="0">
                        <a:latin typeface="Ralewa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Raleway" panose="020B0604020202020204" charset="0"/>
                        </a:rPr>
                        <a:t>FDG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Raleway" panose="020B0604020202020204" charset="0"/>
                        </a:rPr>
                        <a:t>MRI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Raleway" panose="020B0604020202020204" charset="0"/>
                        </a:rPr>
                        <a:t>FDG</a:t>
                      </a:r>
                      <a:endParaRPr lang="en-US" sz="1400" b="1" dirty="0"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Raleway" panose="020B0604020202020204" charset="0"/>
                        </a:rPr>
                        <a:t>MRI</a:t>
                      </a:r>
                      <a:endParaRPr lang="en-US" sz="1400" b="1" dirty="0"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Raleway" panose="020B0604020202020204" charset="0"/>
                        </a:rPr>
                        <a:t>FDG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Raleway" panose="020B0604020202020204" charset="0"/>
                        </a:rPr>
                        <a:t>MRI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561975"/>
                  </a:ext>
                </a:extLst>
              </a:tr>
              <a:tr h="306873">
                <a:tc>
                  <a:txBody>
                    <a:bodyPr/>
                    <a:lstStyle/>
                    <a:p>
                      <a:r>
                        <a:rPr lang="en-US" sz="1400" b="1" i="1" dirty="0" smtClean="0">
                          <a:latin typeface="Raleway" panose="020B0604020202020204" charset="0"/>
                        </a:rPr>
                        <a:t>n </a:t>
                      </a:r>
                      <a:r>
                        <a:rPr lang="en-US" sz="1400" b="1" i="0" dirty="0" smtClean="0">
                          <a:latin typeface="Raleway" panose="020B0604020202020204" charset="0"/>
                        </a:rPr>
                        <a:t>total</a:t>
                      </a:r>
                      <a:endParaRPr lang="en-US" sz="1400" b="1" i="1" dirty="0">
                        <a:latin typeface="Ralewa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Raleway" panose="020B0604020202020204" charset="0"/>
                        </a:rPr>
                        <a:t>345</a:t>
                      </a:r>
                      <a:r>
                        <a:rPr lang="en-US" sz="1200" b="0" dirty="0" smtClean="0">
                          <a:latin typeface="Helvetica" pitchFamily="2" charset="0"/>
                        </a:rPr>
                        <a:t>⁺</a:t>
                      </a:r>
                      <a:endParaRPr lang="en-US" sz="1200" b="0" dirty="0" smtClean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Raleway" panose="020B0604020202020204" charset="0"/>
                        </a:rPr>
                        <a:t>345</a:t>
                      </a:r>
                      <a:r>
                        <a:rPr lang="en-US" sz="1200" b="0" dirty="0" smtClean="0">
                          <a:latin typeface="Helvetica" pitchFamily="2" charset="0"/>
                        </a:rPr>
                        <a:t>⁺</a:t>
                      </a:r>
                      <a:endParaRPr lang="en-US" sz="1200" b="0" dirty="0" smtClean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Raleway" panose="020B0604020202020204" charset="0"/>
                        </a:rPr>
                        <a:t>59</a:t>
                      </a:r>
                      <a:r>
                        <a:rPr lang="en-US" sz="1200" b="0" dirty="0" smtClean="0">
                          <a:latin typeface="Helvetica" pitchFamily="2" charset="0"/>
                        </a:rPr>
                        <a:t>⁺</a:t>
                      </a:r>
                      <a:endParaRPr lang="en-US" sz="1200" b="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Raleway" panose="020B0604020202020204" charset="0"/>
                        </a:rPr>
                        <a:t>59</a:t>
                      </a:r>
                      <a:r>
                        <a:rPr lang="en-US" sz="1200" b="0" dirty="0" smtClean="0">
                          <a:latin typeface="Helvetica" pitchFamily="2" charset="0"/>
                        </a:rPr>
                        <a:t>⁺</a:t>
                      </a:r>
                      <a:endParaRPr lang="en-US" sz="1200" b="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Raleway" panose="020B0604020202020204" charset="0"/>
                        </a:rPr>
                        <a:t>621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Raleway" panose="020B0604020202020204" charset="0"/>
                        </a:rPr>
                        <a:t>621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410445"/>
                  </a:ext>
                </a:extLst>
              </a:tr>
              <a:tr h="309567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Raleway" panose="020B0604020202020204" charset="0"/>
                        </a:rPr>
                        <a:t>MAE</a:t>
                      </a:r>
                      <a:endParaRPr lang="en-US" sz="1400" b="1" dirty="0">
                        <a:latin typeface="Ralewa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Raleway" panose="020B0604020202020204" charset="0"/>
                        </a:rPr>
                        <a:t>1.99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D4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Raleway" panose="020B0604020202020204" charset="0"/>
                        </a:rPr>
                        <a:t>1.89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aleway" panose="020B0604020202020204" charset="0"/>
                        </a:rPr>
                        <a:t>1.83</a:t>
                      </a:r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D4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aleway" panose="020B0604020202020204" charset="0"/>
                        </a:rPr>
                        <a:t>2.42</a:t>
                      </a:r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Raleway" panose="020B0604020202020204" charset="0"/>
                        </a:rPr>
                        <a:t>1.94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D4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Raleway" panose="020B0604020202020204" charset="0"/>
                        </a:rPr>
                        <a:t>2.66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10509"/>
                  </a:ext>
                </a:extLst>
              </a:tr>
              <a:tr h="297193">
                <a:tc>
                  <a:txBody>
                    <a:bodyPr/>
                    <a:lstStyle/>
                    <a:p>
                      <a:pPr marL="271463" indent="0"/>
                      <a:r>
                        <a:rPr lang="en-US" sz="1050" dirty="0" smtClean="0">
                          <a:latin typeface="Raleway" panose="020B0604020202020204" charset="0"/>
                        </a:rPr>
                        <a:t>MAE before bias correction</a:t>
                      </a:r>
                      <a:endParaRPr lang="en-US" sz="1050" dirty="0">
                        <a:latin typeface="Ralewa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Raleway" panose="020B0604020202020204" charset="0"/>
                        </a:rPr>
                        <a:t>4.04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D4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Raleway" panose="020B0604020202020204" charset="0"/>
                        </a:rPr>
                        <a:t>3.97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D4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D4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87187"/>
                  </a:ext>
                </a:extLst>
              </a:tr>
              <a:tr h="297193">
                <a:tc>
                  <a:txBody>
                    <a:bodyPr/>
                    <a:lstStyle/>
                    <a:p>
                      <a:pPr marL="271463" indent="0"/>
                      <a:r>
                        <a:rPr lang="en-US" sz="1050" dirty="0" smtClean="0">
                          <a:latin typeface="Raleway" panose="020B0604020202020204" charset="0"/>
                        </a:rPr>
                        <a:t>Mean (SD) over 5 models</a:t>
                      </a:r>
                      <a:endParaRPr lang="en-US" sz="1050" dirty="0">
                        <a:latin typeface="Ralewa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Raleway" panose="020B060402020202020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D4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Raleway" panose="020B060402020202020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aleway" panose="020B0604020202020204" charset="0"/>
                        </a:rPr>
                        <a:t>2.04</a:t>
                      </a:r>
                      <a:r>
                        <a:rPr lang="en-US" sz="1200" baseline="0" dirty="0" smtClean="0">
                          <a:latin typeface="Raleway" panose="020B0604020202020204" charset="0"/>
                        </a:rPr>
                        <a:t> (</a:t>
                      </a:r>
                      <a:r>
                        <a:rPr lang="en-US" sz="1200" dirty="0" smtClean="0">
                          <a:latin typeface="Raleway" panose="020B0604020202020204" charset="0"/>
                        </a:rPr>
                        <a:t>0.30)</a:t>
                      </a:r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D4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aleway" panose="020B0604020202020204" charset="0"/>
                        </a:rPr>
                        <a:t>2.45 (0.19)</a:t>
                      </a:r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Raleway" panose="020B0604020202020204" charset="0"/>
                        </a:rPr>
                        <a:t>2.17 (0.44)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D4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Raleway" panose="020B0604020202020204" charset="0"/>
                        </a:rPr>
                        <a:t>2.57 (0.11)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646216"/>
                  </a:ext>
                </a:extLst>
              </a:tr>
              <a:tr h="315841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Raleway" panose="020B0604020202020204" charset="0"/>
                        </a:rPr>
                        <a:t>Mean</a:t>
                      </a:r>
                      <a:r>
                        <a:rPr lang="en-US" sz="1400" b="1" baseline="0" dirty="0" smtClean="0">
                          <a:latin typeface="Raleway" panose="020B0604020202020204" charset="0"/>
                        </a:rPr>
                        <a:t> difference</a:t>
                      </a:r>
                      <a:endParaRPr lang="en-US" sz="1400" b="1" dirty="0">
                        <a:latin typeface="Ralewa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aleway" panose="020B0604020202020204" charset="0"/>
                        </a:rPr>
                        <a:t>-0.10</a:t>
                      </a:r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aleway" panose="020B0604020202020204" charset="0"/>
                        </a:rPr>
                        <a:t>-0.05</a:t>
                      </a:r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aleway" panose="020B0604020202020204" charset="0"/>
                        </a:rPr>
                        <a:t>-0.80</a:t>
                      </a:r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aleway" panose="020B0604020202020204" charset="0"/>
                        </a:rPr>
                        <a:t>-0.80</a:t>
                      </a:r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aleway" panose="020B0604020202020204" charset="0"/>
                        </a:rPr>
                        <a:t>0.78</a:t>
                      </a:r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aleway" panose="020B0604020202020204" charset="0"/>
                        </a:rPr>
                        <a:t>1.15</a:t>
                      </a:r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721869"/>
                  </a:ext>
                </a:extLst>
              </a:tr>
              <a:tr h="291455">
                <a:tc>
                  <a:txBody>
                    <a:bodyPr/>
                    <a:lstStyle/>
                    <a:p>
                      <a:pPr marL="271463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Raleway" panose="020B0604020202020204" charset="0"/>
                        </a:rPr>
                        <a:t>Mean (SD) over 5 models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aleway" panose="020B0604020202020204" charset="0"/>
                        </a:rPr>
                        <a:t>-</a:t>
                      </a:r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aleway" panose="020B0604020202020204" charset="0"/>
                        </a:rPr>
                        <a:t>-</a:t>
                      </a:r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aleway" panose="020B0604020202020204" charset="0"/>
                        </a:rPr>
                        <a:t>-0.66 (0.41)</a:t>
                      </a:r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aleway" panose="020B0604020202020204" charset="0"/>
                        </a:rPr>
                        <a:t>-0.92</a:t>
                      </a:r>
                      <a:r>
                        <a:rPr lang="en-US" sz="1200" baseline="0" dirty="0" smtClean="0">
                          <a:latin typeface="Raleway" panose="020B0604020202020204" charset="0"/>
                        </a:rPr>
                        <a:t> (</a:t>
                      </a:r>
                      <a:r>
                        <a:rPr lang="en-US" sz="1200" dirty="0" smtClean="0">
                          <a:latin typeface="Raleway" panose="020B0604020202020204" charset="0"/>
                        </a:rPr>
                        <a:t>0.16)</a:t>
                      </a:r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aleway" panose="020B0604020202020204" charset="0"/>
                        </a:rPr>
                        <a:t>0.77 (0.26)</a:t>
                      </a:r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aleway" panose="020B0604020202020204" charset="0"/>
                        </a:rPr>
                        <a:t>1.42 (0.16)</a:t>
                      </a:r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686363"/>
                  </a:ext>
                </a:extLst>
              </a:tr>
              <a:tr h="427081">
                <a:tc gridSpan="6"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1" dirty="0" smtClean="0">
                          <a:latin typeface="Helvetica" pitchFamily="2" charset="0"/>
                        </a:rPr>
                        <a:t>Notes. </a:t>
                      </a:r>
                      <a:r>
                        <a:rPr lang="en-US" sz="1100" b="0" dirty="0" smtClean="0">
                          <a:latin typeface="Helvetica" pitchFamily="2" charset="0"/>
                        </a:rPr>
                        <a:t>*A</a:t>
                      </a:r>
                      <a:r>
                        <a:rPr lang="en-US" sz="1100" dirty="0" smtClean="0">
                          <a:latin typeface="Raleway" panose="020B0604020202020204"/>
                        </a:rPr>
                        <a:t>fter outlier exclusion using CN train set (IQR &gt; 6)</a:t>
                      </a:r>
                    </a:p>
                    <a:p>
                      <a:pPr marL="271463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 smtClean="0">
                        <a:latin typeface="Ralewa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Raleway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8777418"/>
                  </a:ext>
                </a:extLst>
              </a:tr>
            </a:tbl>
          </a:graphicData>
        </a:graphic>
      </p:graphicFrame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959" y="2989897"/>
            <a:ext cx="466712" cy="30558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31" y="2970280"/>
            <a:ext cx="578713" cy="31710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571" y="2987581"/>
            <a:ext cx="466712" cy="30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701040" y="1690688"/>
            <a:ext cx="10652760" cy="4572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77" y="1825946"/>
            <a:ext cx="4518998" cy="2759868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Brain Regions for Prediction of Brain Age are Different between FDG-PET and MRI</a:t>
            </a:r>
            <a:endParaRPr lang="en-US" sz="32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2" t="18222" r="23580" b="17037"/>
          <a:stretch/>
        </p:blipFill>
        <p:spPr>
          <a:xfrm>
            <a:off x="7707556" y="4376582"/>
            <a:ext cx="2345655" cy="183372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946"/>
            <a:ext cx="4518998" cy="275986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1" t="16000" r="22947" b="18518"/>
          <a:stretch/>
        </p:blipFill>
        <p:spPr>
          <a:xfrm>
            <a:off x="1884099" y="4328161"/>
            <a:ext cx="2427200" cy="1882144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624418" y="6280094"/>
            <a:ext cx="4023782" cy="600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/>
          <p:cNvSpPr txBox="1"/>
          <p:nvPr/>
        </p:nvSpPr>
        <p:spPr>
          <a:xfrm>
            <a:off x="2377440" y="412496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FDG-PET</a:t>
            </a:r>
            <a:endParaRPr lang="en-US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8177385" y="412496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MRI</a:t>
            </a:r>
            <a:endParaRPr lang="en-US" b="1" dirty="0"/>
          </a:p>
        </p:txBody>
      </p:sp>
      <p:sp>
        <p:nvSpPr>
          <p:cNvPr id="13" name="Textfeld 12"/>
          <p:cNvSpPr txBox="1"/>
          <p:nvPr/>
        </p:nvSpPr>
        <p:spPr>
          <a:xfrm>
            <a:off x="701040" y="6280094"/>
            <a:ext cx="106527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 smtClean="0"/>
              <a:t>Figure 2. Feature importance for brain age prediction. </a:t>
            </a:r>
            <a:r>
              <a:rPr lang="en-US" sz="1100" dirty="0" smtClean="0"/>
              <a:t>(A) Average weights of support vector regression across three models for brain age prediction using FDG-PET. Two out of the five train test splits required a non-linear kernel for optimal prediction of brain age. Weights were highly correlated across models (r &gt; 0.8). (B) Average weights of support vector regression across all five models for brain age prediction using MRI. </a:t>
            </a:r>
            <a:r>
              <a:rPr lang="en-US" sz="1100" dirty="0"/>
              <a:t>Weights were highly correlated across models (r &gt; 0.8</a:t>
            </a:r>
            <a:r>
              <a:rPr lang="en-US" sz="1100" dirty="0" smtClean="0"/>
              <a:t>).</a:t>
            </a:r>
            <a:endParaRPr lang="en-US" sz="1100" dirty="0"/>
          </a:p>
        </p:txBody>
      </p:sp>
      <p:sp>
        <p:nvSpPr>
          <p:cNvPr id="15" name="Textfeld 14"/>
          <p:cNvSpPr txBox="1"/>
          <p:nvPr/>
        </p:nvSpPr>
        <p:spPr>
          <a:xfrm>
            <a:off x="304800" y="571747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(A)</a:t>
            </a:r>
            <a:endParaRPr lang="en-US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6234356" y="571747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(B)</a:t>
            </a:r>
            <a:endParaRPr lang="en-US" b="1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E889B04F-CD0E-4B77-8B88-DE1356102D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3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KK_Blau_16zu9_005_160118">
  <a:themeElements>
    <a:clrScheme name="UKK - Colors">
      <a:dk1>
        <a:srgbClr val="000000"/>
      </a:dk1>
      <a:lt1>
        <a:srgbClr val="FFFFFF"/>
      </a:lt1>
      <a:dk2>
        <a:srgbClr val="009BDC"/>
      </a:dk2>
      <a:lt2>
        <a:srgbClr val="B1B2B3"/>
      </a:lt2>
      <a:accent1>
        <a:srgbClr val="009BDC"/>
      </a:accent1>
      <a:accent2>
        <a:srgbClr val="0F2D64"/>
      </a:accent2>
      <a:accent3>
        <a:srgbClr val="999999"/>
      </a:accent3>
      <a:accent4>
        <a:srgbClr val="E3E4E5"/>
      </a:accent4>
      <a:accent5>
        <a:srgbClr val="A2CCEE"/>
      </a:accent5>
      <a:accent6>
        <a:srgbClr val="FA9637"/>
      </a:accent6>
      <a:hlink>
        <a:srgbClr val="009BDC"/>
      </a:hlink>
      <a:folHlink>
        <a:srgbClr val="0F2D64"/>
      </a:folHlink>
    </a:clrScheme>
    <a:fontScheme name="UKK - Fon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UKK_Blau_16zu9_005_160118">
  <a:themeElements>
    <a:clrScheme name="UKK - Colors">
      <a:dk1>
        <a:srgbClr val="000000"/>
      </a:dk1>
      <a:lt1>
        <a:srgbClr val="FFFFFF"/>
      </a:lt1>
      <a:dk2>
        <a:srgbClr val="009BDC"/>
      </a:dk2>
      <a:lt2>
        <a:srgbClr val="B1B2B3"/>
      </a:lt2>
      <a:accent1>
        <a:srgbClr val="009BDC"/>
      </a:accent1>
      <a:accent2>
        <a:srgbClr val="0F2D64"/>
      </a:accent2>
      <a:accent3>
        <a:srgbClr val="999999"/>
      </a:accent3>
      <a:accent4>
        <a:srgbClr val="E3E4E5"/>
      </a:accent4>
      <a:accent5>
        <a:srgbClr val="A2CCEE"/>
      </a:accent5>
      <a:accent6>
        <a:srgbClr val="FA9637"/>
      </a:accent6>
      <a:hlink>
        <a:srgbClr val="009BDC"/>
      </a:hlink>
      <a:folHlink>
        <a:srgbClr val="0F2D64"/>
      </a:folHlink>
    </a:clrScheme>
    <a:fontScheme name="UKK - Fon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UK_DZNE_CMMC</Template>
  <TotalTime>0</TotalTime>
  <Words>2625</Words>
  <Application>Microsoft Office PowerPoint</Application>
  <PresentationFormat>Breitbild</PresentationFormat>
  <Paragraphs>235</Paragraphs>
  <Slides>19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19</vt:i4>
      </vt:variant>
    </vt:vector>
  </HeadingPairs>
  <TitlesOfParts>
    <vt:vector size="30" baseType="lpstr">
      <vt:lpstr>Arial</vt:lpstr>
      <vt:lpstr>Arial Rounded MT Bold</vt:lpstr>
      <vt:lpstr>Calibri</vt:lpstr>
      <vt:lpstr>Calibri Light</vt:lpstr>
      <vt:lpstr>Courier New</vt:lpstr>
      <vt:lpstr>Helvetica</vt:lpstr>
      <vt:lpstr>Lato</vt:lpstr>
      <vt:lpstr>Raleway</vt:lpstr>
      <vt:lpstr>Wingdings</vt:lpstr>
      <vt:lpstr>UKK_Blau_16zu9_005_160118</vt:lpstr>
      <vt:lpstr>1_UKK_Blau_16zu9_005_160118</vt:lpstr>
      <vt:lpstr>Brain age in the pre-clinical stages of Alzheimer’s disease</vt:lpstr>
      <vt:lpstr>PowerPoint-Präsentation</vt:lpstr>
      <vt:lpstr>PowerPoint-Präsentation</vt:lpstr>
      <vt:lpstr>Research aims</vt:lpstr>
      <vt:lpstr>Participants</vt:lpstr>
      <vt:lpstr>Pre-Processing</vt:lpstr>
      <vt:lpstr>PowerPoint-Präsentation</vt:lpstr>
      <vt:lpstr>Precision in brain age prediction is comparable across FDG and MRI</vt:lpstr>
      <vt:lpstr>Brain Regions for Prediction of Brain Age are Different between FDG-PET and MRI</vt:lpstr>
      <vt:lpstr>PowerPoint-Präsentation</vt:lpstr>
      <vt:lpstr>Cognitive performance declines with increasing BPAD</vt:lpstr>
      <vt:lpstr>PowerPoint-Präsentation</vt:lpstr>
      <vt:lpstr>AD Neuropathology increases with increasing BPAD</vt:lpstr>
      <vt:lpstr>PowerPoint-Präsentation</vt:lpstr>
      <vt:lpstr>PET-BPAD predicts cognitive decline in CN</vt:lpstr>
      <vt:lpstr>MRI-BPAD predicts cognitive decline in MCI</vt:lpstr>
      <vt:lpstr>PowerPoint-Präsentation</vt:lpstr>
      <vt:lpstr>PowerPoint-Präsentation</vt:lpstr>
      <vt:lpstr>References</vt:lpstr>
    </vt:vector>
  </TitlesOfParts>
  <Company>Universitätsklinikum Köln (AöR)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Elena Doering</dc:creator>
  <cp:lastModifiedBy>Elena Doering</cp:lastModifiedBy>
  <cp:revision>308</cp:revision>
  <dcterms:created xsi:type="dcterms:W3CDTF">2022-01-13T10:58:10Z</dcterms:created>
  <dcterms:modified xsi:type="dcterms:W3CDTF">2022-04-14T10:50:40Z</dcterms:modified>
</cp:coreProperties>
</file>